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6"/>
  </p:notesMasterIdLst>
  <p:handoutMasterIdLst>
    <p:handoutMasterId r:id="rId87"/>
  </p:handoutMasterIdLst>
  <p:sldIdLst>
    <p:sldId id="314" r:id="rId2"/>
    <p:sldId id="311" r:id="rId3"/>
    <p:sldId id="317" r:id="rId4"/>
    <p:sldId id="382" r:id="rId5"/>
    <p:sldId id="318" r:id="rId6"/>
    <p:sldId id="383" r:id="rId7"/>
    <p:sldId id="384" r:id="rId8"/>
    <p:sldId id="385" r:id="rId9"/>
    <p:sldId id="319" r:id="rId10"/>
    <p:sldId id="323" r:id="rId11"/>
    <p:sldId id="386" r:id="rId12"/>
    <p:sldId id="411" r:id="rId13"/>
    <p:sldId id="328" r:id="rId14"/>
    <p:sldId id="379" r:id="rId15"/>
    <p:sldId id="329" r:id="rId16"/>
    <p:sldId id="330" r:id="rId17"/>
    <p:sldId id="331" r:id="rId18"/>
    <p:sldId id="393" r:id="rId19"/>
    <p:sldId id="334" r:id="rId20"/>
    <p:sldId id="336" r:id="rId21"/>
    <p:sldId id="337" r:id="rId22"/>
    <p:sldId id="408" r:id="rId23"/>
    <p:sldId id="338" r:id="rId24"/>
    <p:sldId id="448" r:id="rId25"/>
    <p:sldId id="444" r:id="rId26"/>
    <p:sldId id="445" r:id="rId27"/>
    <p:sldId id="481" r:id="rId28"/>
    <p:sldId id="482" r:id="rId29"/>
    <p:sldId id="485" r:id="rId30"/>
    <p:sldId id="484" r:id="rId31"/>
    <p:sldId id="446" r:id="rId32"/>
    <p:sldId id="447" r:id="rId33"/>
    <p:sldId id="483" r:id="rId34"/>
    <p:sldId id="454" r:id="rId35"/>
    <p:sldId id="455" r:id="rId36"/>
    <p:sldId id="456" r:id="rId37"/>
    <p:sldId id="457" r:id="rId38"/>
    <p:sldId id="458" r:id="rId39"/>
    <p:sldId id="459" r:id="rId40"/>
    <p:sldId id="460" r:id="rId41"/>
    <p:sldId id="461" r:id="rId42"/>
    <p:sldId id="462" r:id="rId43"/>
    <p:sldId id="463" r:id="rId44"/>
    <p:sldId id="464" r:id="rId45"/>
    <p:sldId id="465" r:id="rId46"/>
    <p:sldId id="466" r:id="rId47"/>
    <p:sldId id="467" r:id="rId48"/>
    <p:sldId id="468" r:id="rId49"/>
    <p:sldId id="469" r:id="rId50"/>
    <p:sldId id="450" r:id="rId51"/>
    <p:sldId id="449" r:id="rId52"/>
    <p:sldId id="472" r:id="rId53"/>
    <p:sldId id="473" r:id="rId54"/>
    <p:sldId id="474" r:id="rId55"/>
    <p:sldId id="475" r:id="rId56"/>
    <p:sldId id="476" r:id="rId57"/>
    <p:sldId id="477" r:id="rId58"/>
    <p:sldId id="478" r:id="rId59"/>
    <p:sldId id="479" r:id="rId60"/>
    <p:sldId id="480" r:id="rId61"/>
    <p:sldId id="506" r:id="rId62"/>
    <p:sldId id="487" r:id="rId63"/>
    <p:sldId id="488" r:id="rId64"/>
    <p:sldId id="489" r:id="rId65"/>
    <p:sldId id="490" r:id="rId66"/>
    <p:sldId id="511" r:id="rId67"/>
    <p:sldId id="496" r:id="rId68"/>
    <p:sldId id="497" r:id="rId69"/>
    <p:sldId id="498" r:id="rId70"/>
    <p:sldId id="499" r:id="rId71"/>
    <p:sldId id="500" r:id="rId72"/>
    <p:sldId id="501" r:id="rId73"/>
    <p:sldId id="502" r:id="rId74"/>
    <p:sldId id="503" r:id="rId75"/>
    <p:sldId id="504" r:id="rId76"/>
    <p:sldId id="505" r:id="rId77"/>
    <p:sldId id="512" r:id="rId78"/>
    <p:sldId id="507" r:id="rId79"/>
    <p:sldId id="508" r:id="rId80"/>
    <p:sldId id="509" r:id="rId81"/>
    <p:sldId id="510" r:id="rId82"/>
    <p:sldId id="514" r:id="rId83"/>
    <p:sldId id="515" r:id="rId84"/>
    <p:sldId id="313" r:id="rId85"/>
  </p:sldIdLst>
  <p:sldSz cx="9144000" cy="6858000" type="screen4x3"/>
  <p:notesSz cx="7010400" cy="9296400"/>
  <p:defaultTextStyle>
    <a:defPPr>
      <a:defRPr lang="en-C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36" autoAdjust="0"/>
    <p:restoredTop sz="94662" autoAdjust="0"/>
  </p:normalViewPr>
  <p:slideViewPr>
    <p:cSldViewPr showGuides="1">
      <p:cViewPr varScale="1">
        <p:scale>
          <a:sx n="114" d="100"/>
          <a:sy n="114" d="100"/>
        </p:scale>
        <p:origin x="1832" y="168"/>
      </p:cViewPr>
      <p:guideLst>
        <p:guide orient="horz" pos="2160"/>
        <p:guide pos="2880"/>
      </p:guideLst>
    </p:cSldViewPr>
  </p:slideViewPr>
  <p:outlineViewPr>
    <p:cViewPr>
      <p:scale>
        <a:sx n="33" d="100"/>
        <a:sy n="33" d="100"/>
      </p:scale>
      <p:origin x="0" y="1801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FE59E1F-962E-4F80-965A-CFA007A662B1}"/>
              </a:ext>
            </a:extLst>
          </p:cNvPr>
          <p:cNvSpPr>
            <a:spLocks noGrp="1"/>
          </p:cNvSpPr>
          <p:nvPr>
            <p:ph type="hdr" sz="quarter"/>
          </p:nvPr>
        </p:nvSpPr>
        <p:spPr>
          <a:xfrm>
            <a:off x="0" y="0"/>
            <a:ext cx="3038475" cy="465138"/>
          </a:xfrm>
          <a:prstGeom prst="rect">
            <a:avLst/>
          </a:prstGeom>
        </p:spPr>
        <p:txBody>
          <a:bodyPr vert="horz" lIns="91425" tIns="45712" rIns="91425" bIns="45712" rtlCol="0"/>
          <a:lstStyle>
            <a:lvl1pPr algn="l" eaLnBrk="1" hangingPunct="1">
              <a:defRPr sz="1200" dirty="0">
                <a:latin typeface="Arial" charset="0"/>
              </a:defRPr>
            </a:lvl1pPr>
          </a:lstStyle>
          <a:p>
            <a:pPr>
              <a:defRPr/>
            </a:pPr>
            <a:endParaRPr lang="en-CA"/>
          </a:p>
        </p:txBody>
      </p:sp>
      <p:sp>
        <p:nvSpPr>
          <p:cNvPr id="3" name="Date Placeholder 2">
            <a:extLst>
              <a:ext uri="{FF2B5EF4-FFF2-40B4-BE49-F238E27FC236}">
                <a16:creationId xmlns:a16="http://schemas.microsoft.com/office/drawing/2014/main" id="{C6F4851E-FDEE-2D3C-2576-3DBD43FFC94E}"/>
              </a:ext>
            </a:extLst>
          </p:cNvPr>
          <p:cNvSpPr>
            <a:spLocks noGrp="1"/>
          </p:cNvSpPr>
          <p:nvPr>
            <p:ph type="dt" sz="quarter" idx="1"/>
          </p:nvPr>
        </p:nvSpPr>
        <p:spPr>
          <a:xfrm>
            <a:off x="3970338" y="0"/>
            <a:ext cx="3038475" cy="465138"/>
          </a:xfrm>
          <a:prstGeom prst="rect">
            <a:avLst/>
          </a:prstGeom>
        </p:spPr>
        <p:txBody>
          <a:bodyPr vert="horz" lIns="91425" tIns="45712" rIns="91425" bIns="45712" rtlCol="0"/>
          <a:lstStyle>
            <a:lvl1pPr algn="r" eaLnBrk="1" hangingPunct="1">
              <a:defRPr sz="1200">
                <a:latin typeface="Arial" charset="0"/>
              </a:defRPr>
            </a:lvl1pPr>
          </a:lstStyle>
          <a:p>
            <a:pPr>
              <a:defRPr/>
            </a:pPr>
            <a:fld id="{6781A2EF-C219-D34A-ADA1-22F1C6F3F8A5}" type="datetimeFigureOut">
              <a:rPr lang="en-CA"/>
              <a:pPr>
                <a:defRPr/>
              </a:pPr>
              <a:t>2022-05-25</a:t>
            </a:fld>
            <a:endParaRPr lang="en-CA" dirty="0"/>
          </a:p>
        </p:txBody>
      </p:sp>
      <p:sp>
        <p:nvSpPr>
          <p:cNvPr id="4" name="Footer Placeholder 3">
            <a:extLst>
              <a:ext uri="{FF2B5EF4-FFF2-40B4-BE49-F238E27FC236}">
                <a16:creationId xmlns:a16="http://schemas.microsoft.com/office/drawing/2014/main" id="{36B754ED-772C-B986-7F1B-2ABC1EF4A182}"/>
              </a:ext>
            </a:extLst>
          </p:cNvPr>
          <p:cNvSpPr>
            <a:spLocks noGrp="1"/>
          </p:cNvSpPr>
          <p:nvPr>
            <p:ph type="ftr" sz="quarter" idx="2"/>
          </p:nvPr>
        </p:nvSpPr>
        <p:spPr>
          <a:xfrm>
            <a:off x="0" y="8829675"/>
            <a:ext cx="3038475" cy="465138"/>
          </a:xfrm>
          <a:prstGeom prst="rect">
            <a:avLst/>
          </a:prstGeom>
        </p:spPr>
        <p:txBody>
          <a:bodyPr vert="horz" lIns="91425" tIns="45712" rIns="91425" bIns="45712" rtlCol="0" anchor="b"/>
          <a:lstStyle>
            <a:lvl1pPr algn="l" eaLnBrk="1" hangingPunct="1">
              <a:defRPr sz="1200" dirty="0">
                <a:latin typeface="Arial" charset="0"/>
              </a:defRPr>
            </a:lvl1pPr>
          </a:lstStyle>
          <a:p>
            <a:pPr>
              <a:defRPr/>
            </a:pPr>
            <a:endParaRPr lang="en-CA"/>
          </a:p>
        </p:txBody>
      </p:sp>
      <p:sp>
        <p:nvSpPr>
          <p:cNvPr id="5" name="Slide Number Placeholder 4">
            <a:extLst>
              <a:ext uri="{FF2B5EF4-FFF2-40B4-BE49-F238E27FC236}">
                <a16:creationId xmlns:a16="http://schemas.microsoft.com/office/drawing/2014/main" id="{07119552-B3FD-7684-7A30-F644C324C1F1}"/>
              </a:ext>
            </a:extLst>
          </p:cNvPr>
          <p:cNvSpPr>
            <a:spLocks noGrp="1"/>
          </p:cNvSpPr>
          <p:nvPr>
            <p:ph type="sldNum" sz="quarter" idx="3"/>
          </p:nvPr>
        </p:nvSpPr>
        <p:spPr>
          <a:xfrm>
            <a:off x="3970338" y="8829675"/>
            <a:ext cx="3038475" cy="465138"/>
          </a:xfrm>
          <a:prstGeom prst="rect">
            <a:avLst/>
          </a:prstGeom>
        </p:spPr>
        <p:txBody>
          <a:bodyPr vert="horz" wrap="square" lIns="91425" tIns="45712" rIns="91425" bIns="45712" numCol="1" anchor="b" anchorCtr="0" compatLnSpc="1">
            <a:prstTxWarp prst="textNoShape">
              <a:avLst/>
            </a:prstTxWarp>
          </a:bodyPr>
          <a:lstStyle>
            <a:lvl1pPr algn="r" eaLnBrk="1" hangingPunct="1">
              <a:defRPr sz="1200"/>
            </a:lvl1pPr>
          </a:lstStyle>
          <a:p>
            <a:fld id="{3DDF7380-9D78-854A-A050-BAC4F013E59B}" type="slidenum">
              <a:rPr lang="en-CA" altLang="en-US"/>
              <a:pPr/>
              <a:t>‹#›</a:t>
            </a:fld>
            <a:endParaRPr lang="en-CA"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C1F01459-2D39-3708-752A-E9AABE490D7E}"/>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3162" tIns="46581" rIns="93162" bIns="46581" numCol="1" anchor="t" anchorCtr="0" compatLnSpc="1">
            <a:prstTxWarp prst="textNoShape">
              <a:avLst/>
            </a:prstTxWarp>
          </a:bodyPr>
          <a:lstStyle>
            <a:lvl1pPr eaLnBrk="1" hangingPunct="1">
              <a:defRPr sz="1200" dirty="0">
                <a:latin typeface="Arial" charset="0"/>
              </a:defRPr>
            </a:lvl1pPr>
          </a:lstStyle>
          <a:p>
            <a:pPr>
              <a:defRPr/>
            </a:pPr>
            <a:endParaRPr lang="en-CA" altLang="en-US"/>
          </a:p>
        </p:txBody>
      </p:sp>
      <p:sp>
        <p:nvSpPr>
          <p:cNvPr id="72707" name="Rectangle 3">
            <a:extLst>
              <a:ext uri="{FF2B5EF4-FFF2-40B4-BE49-F238E27FC236}">
                <a16:creationId xmlns:a16="http://schemas.microsoft.com/office/drawing/2014/main" id="{E986392E-CB87-4DC6-BD0D-2CB5E4553ED4}"/>
              </a:ext>
            </a:extLst>
          </p:cNvPr>
          <p:cNvSpPr>
            <a:spLocks noGrp="1" noChangeArrowheads="1"/>
          </p:cNvSpPr>
          <p:nvPr>
            <p:ph type="dt" idx="1"/>
          </p:nvPr>
        </p:nvSpPr>
        <p:spPr bwMode="auto">
          <a:xfrm>
            <a:off x="3970338" y="0"/>
            <a:ext cx="3038475" cy="465138"/>
          </a:xfrm>
          <a:prstGeom prst="rect">
            <a:avLst/>
          </a:prstGeom>
          <a:noFill/>
          <a:ln>
            <a:noFill/>
          </a:ln>
          <a:effectLst/>
        </p:spPr>
        <p:txBody>
          <a:bodyPr vert="horz" wrap="square" lIns="93162" tIns="46581" rIns="93162" bIns="46581" numCol="1" anchor="t" anchorCtr="0" compatLnSpc="1">
            <a:prstTxWarp prst="textNoShape">
              <a:avLst/>
            </a:prstTxWarp>
          </a:bodyPr>
          <a:lstStyle>
            <a:lvl1pPr algn="r" eaLnBrk="1" hangingPunct="1">
              <a:defRPr sz="1200" dirty="0">
                <a:latin typeface="Arial" charset="0"/>
              </a:defRPr>
            </a:lvl1pPr>
          </a:lstStyle>
          <a:p>
            <a:pPr>
              <a:defRPr/>
            </a:pPr>
            <a:endParaRPr lang="en-CA" altLang="en-US"/>
          </a:p>
        </p:txBody>
      </p:sp>
      <p:sp>
        <p:nvSpPr>
          <p:cNvPr id="4100" name="Rectangle 4">
            <a:extLst>
              <a:ext uri="{FF2B5EF4-FFF2-40B4-BE49-F238E27FC236}">
                <a16:creationId xmlns:a16="http://schemas.microsoft.com/office/drawing/2014/main" id="{3549B7D4-46DE-E935-E575-5A88B2843782}"/>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a:extLst>
              <a:ext uri="{FF2B5EF4-FFF2-40B4-BE49-F238E27FC236}">
                <a16:creationId xmlns:a16="http://schemas.microsoft.com/office/drawing/2014/main" id="{3283328F-8114-AA90-D21D-433774171B74}"/>
              </a:ext>
            </a:extLst>
          </p:cNvPr>
          <p:cNvSpPr>
            <a:spLocks noGrp="1" noChangeArrowheads="1"/>
          </p:cNvSpPr>
          <p:nvPr>
            <p:ph type="body" sz="quarter" idx="3"/>
          </p:nvPr>
        </p:nvSpPr>
        <p:spPr bwMode="auto">
          <a:xfrm>
            <a:off x="701675" y="4416425"/>
            <a:ext cx="5607050" cy="4183063"/>
          </a:xfrm>
          <a:prstGeom prst="rect">
            <a:avLst/>
          </a:prstGeom>
          <a:noFill/>
          <a:ln>
            <a:noFill/>
          </a:ln>
          <a:effectLst/>
        </p:spPr>
        <p:txBody>
          <a:bodyPr vert="horz" wrap="square" lIns="93162" tIns="46581" rIns="93162" bIns="46581" numCol="1" anchor="t" anchorCtr="0" compatLnSpc="1">
            <a:prstTxWarp prst="textNoShape">
              <a:avLst/>
            </a:prstTxWarp>
          </a:bodyPr>
          <a:lstStyle/>
          <a:p>
            <a:pPr lvl="0"/>
            <a:r>
              <a:rPr lang="en-CA" altLang="en-US" noProof="0"/>
              <a:t>Click to edit Master text styles</a:t>
            </a:r>
          </a:p>
          <a:p>
            <a:pPr lvl="1"/>
            <a:r>
              <a:rPr lang="en-CA" altLang="en-US" noProof="0"/>
              <a:t>Second level</a:t>
            </a:r>
          </a:p>
          <a:p>
            <a:pPr lvl="2"/>
            <a:r>
              <a:rPr lang="en-CA" altLang="en-US" noProof="0"/>
              <a:t>Third level</a:t>
            </a:r>
          </a:p>
          <a:p>
            <a:pPr lvl="3"/>
            <a:r>
              <a:rPr lang="en-CA" altLang="en-US" noProof="0"/>
              <a:t>Fourth level</a:t>
            </a:r>
          </a:p>
          <a:p>
            <a:pPr lvl="4"/>
            <a:r>
              <a:rPr lang="en-CA" altLang="en-US" noProof="0"/>
              <a:t>Fifth level</a:t>
            </a:r>
          </a:p>
        </p:txBody>
      </p:sp>
      <p:sp>
        <p:nvSpPr>
          <p:cNvPr id="72710" name="Rectangle 6">
            <a:extLst>
              <a:ext uri="{FF2B5EF4-FFF2-40B4-BE49-F238E27FC236}">
                <a16:creationId xmlns:a16="http://schemas.microsoft.com/office/drawing/2014/main" id="{763B9A24-8635-0C86-C737-950FCC2413CB}"/>
              </a:ext>
            </a:extLst>
          </p:cNvPr>
          <p:cNvSpPr>
            <a:spLocks noGrp="1" noChangeArrowheads="1"/>
          </p:cNvSpPr>
          <p:nvPr>
            <p:ph type="ftr" sz="quarter" idx="4"/>
          </p:nvPr>
        </p:nvSpPr>
        <p:spPr bwMode="auto">
          <a:xfrm>
            <a:off x="0" y="8829675"/>
            <a:ext cx="3038475" cy="465138"/>
          </a:xfrm>
          <a:prstGeom prst="rect">
            <a:avLst/>
          </a:prstGeom>
          <a:noFill/>
          <a:ln>
            <a:noFill/>
          </a:ln>
          <a:effectLst/>
        </p:spPr>
        <p:txBody>
          <a:bodyPr vert="horz" wrap="square" lIns="93162" tIns="46581" rIns="93162" bIns="46581" numCol="1" anchor="b" anchorCtr="0" compatLnSpc="1">
            <a:prstTxWarp prst="textNoShape">
              <a:avLst/>
            </a:prstTxWarp>
          </a:bodyPr>
          <a:lstStyle>
            <a:lvl1pPr eaLnBrk="1" hangingPunct="1">
              <a:defRPr sz="1200" dirty="0">
                <a:latin typeface="Arial" charset="0"/>
              </a:defRPr>
            </a:lvl1pPr>
          </a:lstStyle>
          <a:p>
            <a:pPr>
              <a:defRPr/>
            </a:pPr>
            <a:endParaRPr lang="en-CA" altLang="en-US"/>
          </a:p>
        </p:txBody>
      </p:sp>
      <p:sp>
        <p:nvSpPr>
          <p:cNvPr id="72711" name="Rectangle 7">
            <a:extLst>
              <a:ext uri="{FF2B5EF4-FFF2-40B4-BE49-F238E27FC236}">
                <a16:creationId xmlns:a16="http://schemas.microsoft.com/office/drawing/2014/main" id="{2B33DAB5-DE21-79AE-2A8B-CF582D759BD6}"/>
              </a:ext>
            </a:extLst>
          </p:cNvPr>
          <p:cNvSpPr>
            <a:spLocks noGrp="1" noChangeArrowheads="1"/>
          </p:cNvSpPr>
          <p:nvPr>
            <p:ph type="sldNum" sz="quarter" idx="5"/>
          </p:nvPr>
        </p:nvSpPr>
        <p:spPr bwMode="auto">
          <a:xfrm>
            <a:off x="3970338" y="8829675"/>
            <a:ext cx="3038475" cy="465138"/>
          </a:xfrm>
          <a:prstGeom prst="rect">
            <a:avLst/>
          </a:prstGeom>
          <a:noFill/>
          <a:ln>
            <a:noFill/>
          </a:ln>
          <a:effectLst/>
        </p:spPr>
        <p:txBody>
          <a:bodyPr vert="horz" wrap="square" lIns="93162" tIns="46581" rIns="93162" bIns="46581" numCol="1" anchor="b" anchorCtr="0" compatLnSpc="1">
            <a:prstTxWarp prst="textNoShape">
              <a:avLst/>
            </a:prstTxWarp>
          </a:bodyPr>
          <a:lstStyle>
            <a:lvl1pPr algn="r" eaLnBrk="1" hangingPunct="1">
              <a:defRPr sz="1200"/>
            </a:lvl1pPr>
          </a:lstStyle>
          <a:p>
            <a:fld id="{182083AB-A601-E94F-B119-A731EF31B5FD}"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D99E4922-0588-0CFE-E5A6-78E1ED26BB83}"/>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D527CFEA-936F-9246-25DE-27CA41B7C12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7172" name="Slide Number Placeholder 3">
            <a:extLst>
              <a:ext uri="{FF2B5EF4-FFF2-40B4-BE49-F238E27FC236}">
                <a16:creationId xmlns:a16="http://schemas.microsoft.com/office/drawing/2014/main" id="{B26D4DB5-1F6F-0E91-E122-C92523CA1AD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36600" indent="-282575">
              <a:defRPr>
                <a:solidFill>
                  <a:schemeClr val="tx1"/>
                </a:solidFill>
                <a:latin typeface="Arial" panose="020B0604020202020204" pitchFamily="34" charset="0"/>
              </a:defRPr>
            </a:lvl2pPr>
            <a:lvl3pPr marL="1133475" indent="-225425">
              <a:defRPr>
                <a:solidFill>
                  <a:schemeClr val="tx1"/>
                </a:solidFill>
                <a:latin typeface="Arial" panose="020B0604020202020204" pitchFamily="34" charset="0"/>
              </a:defRPr>
            </a:lvl3pPr>
            <a:lvl4pPr marL="1585913" indent="-225425">
              <a:defRPr>
                <a:solidFill>
                  <a:schemeClr val="tx1"/>
                </a:solidFill>
                <a:latin typeface="Arial" panose="020B0604020202020204" pitchFamily="34" charset="0"/>
              </a:defRPr>
            </a:lvl4pPr>
            <a:lvl5pPr marL="2039938" indent="-225425">
              <a:defRPr>
                <a:solidFill>
                  <a:schemeClr val="tx1"/>
                </a:solidFill>
                <a:latin typeface="Arial" panose="020B0604020202020204" pitchFamily="34" charset="0"/>
              </a:defRPr>
            </a:lvl5pPr>
            <a:lvl6pPr marL="2497138" indent="-225425" eaLnBrk="0" fontAlgn="base" hangingPunct="0">
              <a:spcBef>
                <a:spcPct val="0"/>
              </a:spcBef>
              <a:spcAft>
                <a:spcPct val="0"/>
              </a:spcAft>
              <a:defRPr>
                <a:solidFill>
                  <a:schemeClr val="tx1"/>
                </a:solidFill>
                <a:latin typeface="Arial" panose="020B0604020202020204" pitchFamily="34" charset="0"/>
              </a:defRPr>
            </a:lvl6pPr>
            <a:lvl7pPr marL="2954338" indent="-225425" eaLnBrk="0" fontAlgn="base" hangingPunct="0">
              <a:spcBef>
                <a:spcPct val="0"/>
              </a:spcBef>
              <a:spcAft>
                <a:spcPct val="0"/>
              </a:spcAft>
              <a:defRPr>
                <a:solidFill>
                  <a:schemeClr val="tx1"/>
                </a:solidFill>
                <a:latin typeface="Arial" panose="020B0604020202020204" pitchFamily="34" charset="0"/>
              </a:defRPr>
            </a:lvl7pPr>
            <a:lvl8pPr marL="3411538" indent="-225425" eaLnBrk="0" fontAlgn="base" hangingPunct="0">
              <a:spcBef>
                <a:spcPct val="0"/>
              </a:spcBef>
              <a:spcAft>
                <a:spcPct val="0"/>
              </a:spcAft>
              <a:defRPr>
                <a:solidFill>
                  <a:schemeClr val="tx1"/>
                </a:solidFill>
                <a:latin typeface="Arial" panose="020B0604020202020204" pitchFamily="34" charset="0"/>
              </a:defRPr>
            </a:lvl8pPr>
            <a:lvl9pPr marL="3868738" indent="-225425" eaLnBrk="0" fontAlgn="base" hangingPunct="0">
              <a:spcBef>
                <a:spcPct val="0"/>
              </a:spcBef>
              <a:spcAft>
                <a:spcPct val="0"/>
              </a:spcAft>
              <a:defRPr>
                <a:solidFill>
                  <a:schemeClr val="tx1"/>
                </a:solidFill>
                <a:latin typeface="Arial" panose="020B0604020202020204" pitchFamily="34" charset="0"/>
              </a:defRPr>
            </a:lvl9pPr>
          </a:lstStyle>
          <a:p>
            <a:fld id="{81EFD916-B147-104A-A09E-52C3E23EB609}" type="slidenum">
              <a:rPr lang="en-CA" altLang="en-US"/>
              <a:pPr/>
              <a:t>1</a:t>
            </a:fld>
            <a:endParaRPr lang="en-CA"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35993BB3-2007-6655-F7D4-6BFD7D4EE1D5}"/>
              </a:ext>
            </a:extLst>
          </p:cNvPr>
          <p:cNvSpPr>
            <a:spLocks noGrp="1" noRot="1" noChangeAspect="1" noChangeArrowheads="1" noTextEdit="1"/>
          </p:cNvSpPr>
          <p:nvPr>
            <p:ph type="sldImg"/>
          </p:nvPr>
        </p:nvSpPr>
        <p:spPr>
          <a:ln/>
        </p:spPr>
      </p:sp>
      <p:sp>
        <p:nvSpPr>
          <p:cNvPr id="30723" name="Notes Placeholder 2">
            <a:extLst>
              <a:ext uri="{FF2B5EF4-FFF2-40B4-BE49-F238E27FC236}">
                <a16:creationId xmlns:a16="http://schemas.microsoft.com/office/drawing/2014/main" id="{9FAA9B03-5E5E-C58D-698A-74C9769E7DE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30724" name="Slide Number Placeholder 3">
            <a:extLst>
              <a:ext uri="{FF2B5EF4-FFF2-40B4-BE49-F238E27FC236}">
                <a16:creationId xmlns:a16="http://schemas.microsoft.com/office/drawing/2014/main" id="{33138439-895E-AFD4-CF8D-679270111A82}"/>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A368D52-B393-8A4E-AB62-CFEC23724202}" type="slidenum">
              <a:rPr lang="en-CA" altLang="en-US"/>
              <a:pPr/>
              <a:t>15</a:t>
            </a:fld>
            <a:endParaRPr lang="en-CA"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2BC7B776-C519-BFB6-EA50-564BCAE7ECA6}"/>
              </a:ext>
            </a:extLst>
          </p:cNvPr>
          <p:cNvSpPr>
            <a:spLocks noGrp="1" noRot="1" noChangeAspect="1" noChangeArrowheads="1" noTextEdit="1"/>
          </p:cNvSpPr>
          <p:nvPr>
            <p:ph type="sldImg"/>
          </p:nvPr>
        </p:nvSpPr>
        <p:spPr>
          <a:ln/>
        </p:spPr>
      </p:sp>
      <p:sp>
        <p:nvSpPr>
          <p:cNvPr id="32771" name="Notes Placeholder 2">
            <a:extLst>
              <a:ext uri="{FF2B5EF4-FFF2-40B4-BE49-F238E27FC236}">
                <a16:creationId xmlns:a16="http://schemas.microsoft.com/office/drawing/2014/main" id="{D398F484-6357-D2BC-41AA-38A1EC8D374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32772" name="Slide Number Placeholder 3">
            <a:extLst>
              <a:ext uri="{FF2B5EF4-FFF2-40B4-BE49-F238E27FC236}">
                <a16:creationId xmlns:a16="http://schemas.microsoft.com/office/drawing/2014/main" id="{AAC46D6B-D964-D8A7-0965-7B9E1AC2A92A}"/>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2E6F5E4-06FA-B74E-B480-76BF893F3DC6}" type="slidenum">
              <a:rPr lang="en-CA" altLang="en-US"/>
              <a:pPr/>
              <a:t>16</a:t>
            </a:fld>
            <a:endParaRPr lang="en-CA"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49A91EEB-FA13-FC78-8BA1-8856C3BD807F}"/>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06C8904F-0DA2-D766-7678-28C6901A551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34820" name="Slide Number Placeholder 3">
            <a:extLst>
              <a:ext uri="{FF2B5EF4-FFF2-40B4-BE49-F238E27FC236}">
                <a16:creationId xmlns:a16="http://schemas.microsoft.com/office/drawing/2014/main" id="{FF747D0A-0658-A064-3FC0-C9701E7F78F4}"/>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E2C54C9-7098-804D-A552-AE69B56ECCD5}" type="slidenum">
              <a:rPr lang="en-CA" altLang="en-US"/>
              <a:pPr/>
              <a:t>17</a:t>
            </a:fld>
            <a:endParaRPr lang="en-CA"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B0982CC2-C9EF-D164-1A00-276705DBFEF9}"/>
              </a:ext>
            </a:extLst>
          </p:cNvPr>
          <p:cNvSpPr>
            <a:spLocks noGrp="1" noRot="1" noChangeAspect="1" noChangeArrowheads="1" noTextEdit="1"/>
          </p:cNvSpPr>
          <p:nvPr>
            <p:ph type="sldImg"/>
          </p:nvPr>
        </p:nvSpPr>
        <p:spPr>
          <a:ln/>
        </p:spPr>
      </p:sp>
      <p:sp>
        <p:nvSpPr>
          <p:cNvPr id="36867" name="Notes Placeholder 2">
            <a:extLst>
              <a:ext uri="{FF2B5EF4-FFF2-40B4-BE49-F238E27FC236}">
                <a16:creationId xmlns:a16="http://schemas.microsoft.com/office/drawing/2014/main" id="{CF73423D-F603-84C3-D990-9331E793802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36868" name="Slide Number Placeholder 3">
            <a:extLst>
              <a:ext uri="{FF2B5EF4-FFF2-40B4-BE49-F238E27FC236}">
                <a16:creationId xmlns:a16="http://schemas.microsoft.com/office/drawing/2014/main" id="{49376899-3162-2B5F-B532-62F10D5E793B}"/>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2825875-BE0B-0945-99C3-ACC726EA19E5}" type="slidenum">
              <a:rPr lang="en-CA" altLang="en-US"/>
              <a:pPr/>
              <a:t>18</a:t>
            </a:fld>
            <a:endParaRPr lang="en-CA"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45086C81-020B-2345-1FA3-2AA91BE7DFD8}"/>
              </a:ext>
            </a:extLst>
          </p:cNvPr>
          <p:cNvSpPr>
            <a:spLocks noGrp="1" noRot="1" noChangeAspect="1" noChangeArrowheads="1" noTextEdit="1"/>
          </p:cNvSpPr>
          <p:nvPr>
            <p:ph type="sldImg"/>
          </p:nvPr>
        </p:nvSpPr>
        <p:spPr>
          <a:ln/>
        </p:spPr>
      </p:sp>
      <p:sp>
        <p:nvSpPr>
          <p:cNvPr id="38915" name="Notes Placeholder 2">
            <a:extLst>
              <a:ext uri="{FF2B5EF4-FFF2-40B4-BE49-F238E27FC236}">
                <a16:creationId xmlns:a16="http://schemas.microsoft.com/office/drawing/2014/main" id="{0C68367B-1113-22A5-2170-1D4A6AA005D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38916" name="Slide Number Placeholder 3">
            <a:extLst>
              <a:ext uri="{FF2B5EF4-FFF2-40B4-BE49-F238E27FC236}">
                <a16:creationId xmlns:a16="http://schemas.microsoft.com/office/drawing/2014/main" id="{F012CD6D-4B97-F89B-B1CE-1D7774BC2ADC}"/>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D0D2CB9-F1AC-8A46-8A92-CAC157CF5F2F}" type="slidenum">
              <a:rPr lang="en-CA" altLang="en-US"/>
              <a:pPr/>
              <a:t>19</a:t>
            </a:fld>
            <a:endParaRPr lang="en-CA"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36A74736-A0B7-AB0D-48B9-207869764AD1}"/>
              </a:ext>
            </a:extLst>
          </p:cNvPr>
          <p:cNvSpPr>
            <a:spLocks noGrp="1" noRot="1" noChangeAspect="1" noChangeArrowheads="1" noTextEdit="1"/>
          </p:cNvSpPr>
          <p:nvPr>
            <p:ph type="sldImg"/>
          </p:nvPr>
        </p:nvSpPr>
        <p:spPr>
          <a:ln/>
        </p:spPr>
      </p:sp>
      <p:sp>
        <p:nvSpPr>
          <p:cNvPr id="40963" name="Notes Placeholder 2">
            <a:extLst>
              <a:ext uri="{FF2B5EF4-FFF2-40B4-BE49-F238E27FC236}">
                <a16:creationId xmlns:a16="http://schemas.microsoft.com/office/drawing/2014/main" id="{7FF5A591-EEB3-82E3-6D31-10C64AD8BE9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40964" name="Slide Number Placeholder 3">
            <a:extLst>
              <a:ext uri="{FF2B5EF4-FFF2-40B4-BE49-F238E27FC236}">
                <a16:creationId xmlns:a16="http://schemas.microsoft.com/office/drawing/2014/main" id="{952F8487-3C24-D1F3-8F4B-7FE65E1C7B0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D813C94-9B28-5848-A7E7-56D29BF8DBC1}" type="slidenum">
              <a:rPr lang="en-CA" altLang="en-US"/>
              <a:pPr/>
              <a:t>20</a:t>
            </a:fld>
            <a:endParaRPr lang="en-CA"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F8026EF0-D6B2-0793-B97F-E1C4662223DC}"/>
              </a:ext>
            </a:extLst>
          </p:cNvPr>
          <p:cNvSpPr>
            <a:spLocks noGrp="1" noRot="1" noChangeAspect="1" noChangeArrowheads="1" noTextEdit="1"/>
          </p:cNvSpPr>
          <p:nvPr>
            <p:ph type="sldImg"/>
          </p:nvPr>
        </p:nvSpPr>
        <p:spPr>
          <a:ln/>
        </p:spPr>
      </p:sp>
      <p:sp>
        <p:nvSpPr>
          <p:cNvPr id="43011" name="Notes Placeholder 2">
            <a:extLst>
              <a:ext uri="{FF2B5EF4-FFF2-40B4-BE49-F238E27FC236}">
                <a16:creationId xmlns:a16="http://schemas.microsoft.com/office/drawing/2014/main" id="{06934751-45D2-A1D6-4B93-9C7AC438877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43012" name="Slide Number Placeholder 3">
            <a:extLst>
              <a:ext uri="{FF2B5EF4-FFF2-40B4-BE49-F238E27FC236}">
                <a16:creationId xmlns:a16="http://schemas.microsoft.com/office/drawing/2014/main" id="{22C06F65-23A0-F07B-51B7-8C67BFE91D43}"/>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9D4600C-075B-E944-AC6D-46AEBBA860A2}" type="slidenum">
              <a:rPr lang="en-CA" altLang="en-US"/>
              <a:pPr/>
              <a:t>21</a:t>
            </a:fld>
            <a:endParaRPr lang="en-CA"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DCBF2532-7538-EE38-03B9-398B3B2EDDB1}"/>
              </a:ext>
            </a:extLst>
          </p:cNvPr>
          <p:cNvSpPr>
            <a:spLocks noGrp="1" noRot="1" noChangeAspect="1" noChangeArrowheads="1" noTextEdit="1"/>
          </p:cNvSpPr>
          <p:nvPr>
            <p:ph type="sldImg"/>
          </p:nvPr>
        </p:nvSpPr>
        <p:spPr>
          <a:ln/>
        </p:spPr>
      </p:sp>
      <p:sp>
        <p:nvSpPr>
          <p:cNvPr id="45059" name="Notes Placeholder 2">
            <a:extLst>
              <a:ext uri="{FF2B5EF4-FFF2-40B4-BE49-F238E27FC236}">
                <a16:creationId xmlns:a16="http://schemas.microsoft.com/office/drawing/2014/main" id="{9A068047-AAF4-E46E-D873-D92E298C566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45060" name="Slide Number Placeholder 3">
            <a:extLst>
              <a:ext uri="{FF2B5EF4-FFF2-40B4-BE49-F238E27FC236}">
                <a16:creationId xmlns:a16="http://schemas.microsoft.com/office/drawing/2014/main" id="{2D79AD98-1437-3A73-B5A3-7BB7C7CDE4F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63515E1-933D-0A4B-A9C4-B4788AE5CBD9}" type="slidenum">
              <a:rPr lang="en-CA" altLang="en-US">
                <a:solidFill>
                  <a:srgbClr val="000000"/>
                </a:solidFill>
              </a:rPr>
              <a:pPr/>
              <a:t>22</a:t>
            </a:fld>
            <a:endParaRPr lang="en-CA" altLang="en-US">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1565A447-8AF9-FC08-CEF8-31B631817637}"/>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21C1C03E-671A-EA44-FF46-CB66D767EE5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47108" name="Slide Number Placeholder 3">
            <a:extLst>
              <a:ext uri="{FF2B5EF4-FFF2-40B4-BE49-F238E27FC236}">
                <a16:creationId xmlns:a16="http://schemas.microsoft.com/office/drawing/2014/main" id="{384813A4-A877-323E-F410-3597E458DA0B}"/>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1EA0194-52BD-6B4E-9EF8-9A6A3F94605F}" type="slidenum">
              <a:rPr lang="en-CA" altLang="en-US"/>
              <a:pPr/>
              <a:t>23</a:t>
            </a:fld>
            <a:endParaRPr lang="en-CA"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45D77E60-7E0C-B4A5-737C-7BD749D448DE}"/>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BB1AE515-F345-5C16-5C13-629690BE3F8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11268" name="Slide Number Placeholder 3">
            <a:extLst>
              <a:ext uri="{FF2B5EF4-FFF2-40B4-BE49-F238E27FC236}">
                <a16:creationId xmlns:a16="http://schemas.microsoft.com/office/drawing/2014/main" id="{1BDA9D3D-0BF6-D370-AC40-3D434F6F5C25}"/>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1D33066-02CB-E34B-8AAD-C5CBE8418FE2}" type="slidenum">
              <a:rPr lang="en-CA" altLang="en-US"/>
              <a:pPr/>
              <a:t>4</a:t>
            </a:fld>
            <a:endParaRPr lang="en-CA"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42D60769-5EF3-F383-A30F-F6FA5CDF0577}"/>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5B6DE830-3CA8-4D09-C2E2-E131B268DE7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14340" name="Slide Number Placeholder 3">
            <a:extLst>
              <a:ext uri="{FF2B5EF4-FFF2-40B4-BE49-F238E27FC236}">
                <a16:creationId xmlns:a16="http://schemas.microsoft.com/office/drawing/2014/main" id="{E57D17F0-E4F6-24EF-3942-D7B327076B64}"/>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E992456-79AF-2C44-9A19-C089B248FF9A}" type="slidenum">
              <a:rPr lang="en-CA" altLang="en-US"/>
              <a:pPr/>
              <a:t>6</a:t>
            </a:fld>
            <a:endParaRPr lang="en-CA"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1CF1F2B4-7480-8438-02CB-28DE7C0AD299}"/>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C6F84AB4-D3EC-CA05-B158-65D7C81E64E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16388" name="Slide Number Placeholder 3">
            <a:extLst>
              <a:ext uri="{FF2B5EF4-FFF2-40B4-BE49-F238E27FC236}">
                <a16:creationId xmlns:a16="http://schemas.microsoft.com/office/drawing/2014/main" id="{E5E4E6DB-A549-E4F2-8825-5B52A0C36203}"/>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A44AEAD-D72A-6442-9679-11C0CC3BF58D}" type="slidenum">
              <a:rPr lang="en-CA" altLang="en-US">
                <a:solidFill>
                  <a:srgbClr val="000000"/>
                </a:solidFill>
              </a:rPr>
              <a:pPr/>
              <a:t>7</a:t>
            </a:fld>
            <a:endParaRPr lang="en-CA" altLang="en-US">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1C93E643-35EB-0C81-2A7F-63B7F7B6B41F}"/>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E29C048B-237D-5C78-9959-6448B661E3F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18436" name="Slide Number Placeholder 3">
            <a:extLst>
              <a:ext uri="{FF2B5EF4-FFF2-40B4-BE49-F238E27FC236}">
                <a16:creationId xmlns:a16="http://schemas.microsoft.com/office/drawing/2014/main" id="{5E630715-0CFF-473D-C7D6-A88DC099684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16129C-2A22-9C42-8086-D64C637DFCF9}" type="slidenum">
              <a:rPr lang="en-CA" altLang="en-US">
                <a:solidFill>
                  <a:srgbClr val="000000"/>
                </a:solidFill>
              </a:rPr>
              <a:pPr/>
              <a:t>8</a:t>
            </a:fld>
            <a:endParaRPr lang="en-CA" alt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9D615830-B7E8-722B-C9F5-2A22F54402FE}"/>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28475F82-CF5D-8B03-418D-D146D3E7339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20484" name="Slide Number Placeholder 3">
            <a:extLst>
              <a:ext uri="{FF2B5EF4-FFF2-40B4-BE49-F238E27FC236}">
                <a16:creationId xmlns:a16="http://schemas.microsoft.com/office/drawing/2014/main" id="{7286BD46-2D7C-C1B2-8248-5B4D67A9EB91}"/>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1A304A4-17C4-F348-8A85-FDB1C3C9E21F}" type="slidenum">
              <a:rPr lang="en-CA" altLang="en-US"/>
              <a:pPr/>
              <a:t>9</a:t>
            </a:fld>
            <a:endParaRPr lang="en-CA"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434950A7-669A-18D1-1F17-0817A690AA48}"/>
              </a:ext>
            </a:extLst>
          </p:cNvPr>
          <p:cNvSpPr>
            <a:spLocks noGrp="1" noRot="1" noChangeAspect="1" noChangeArrowheads="1" noTextEdit="1"/>
          </p:cNvSpPr>
          <p:nvPr>
            <p:ph type="sldImg"/>
          </p:nvPr>
        </p:nvSpPr>
        <p:spPr>
          <a:ln/>
        </p:spPr>
      </p:sp>
      <p:sp>
        <p:nvSpPr>
          <p:cNvPr id="24579" name="Notes Placeholder 2">
            <a:extLst>
              <a:ext uri="{FF2B5EF4-FFF2-40B4-BE49-F238E27FC236}">
                <a16:creationId xmlns:a16="http://schemas.microsoft.com/office/drawing/2014/main" id="{FBA380C1-93B8-0F34-69C8-7E36A5988BB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24580" name="Slide Number Placeholder 3">
            <a:extLst>
              <a:ext uri="{FF2B5EF4-FFF2-40B4-BE49-F238E27FC236}">
                <a16:creationId xmlns:a16="http://schemas.microsoft.com/office/drawing/2014/main" id="{EDF0BE36-9B24-3463-E2B1-D2BB18D7BCE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B7B5185-DD9F-F340-AEF7-5C37EDE65224}" type="slidenum">
              <a:rPr lang="en-CA" altLang="en-US">
                <a:solidFill>
                  <a:srgbClr val="000000"/>
                </a:solidFill>
              </a:rPr>
              <a:pPr/>
              <a:t>12</a:t>
            </a:fld>
            <a:endParaRPr lang="en-CA" alt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6B53FC01-C34E-CEB9-00AE-1D934BC40E02}"/>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4544DCD6-56B6-8AE7-FDCB-146ED2AA358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26628" name="Slide Number Placeholder 3">
            <a:extLst>
              <a:ext uri="{FF2B5EF4-FFF2-40B4-BE49-F238E27FC236}">
                <a16:creationId xmlns:a16="http://schemas.microsoft.com/office/drawing/2014/main" id="{369AF110-07B7-D1CA-57C8-28F15010F7B7}"/>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F5CB31F-6325-8A4F-A23B-753C05537D08}" type="slidenum">
              <a:rPr lang="en-CA" altLang="en-US"/>
              <a:pPr/>
              <a:t>13</a:t>
            </a:fld>
            <a:endParaRPr lang="en-CA"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1C28C613-3616-3DDE-FFB0-4226FD150F67}"/>
              </a:ext>
            </a:extLst>
          </p:cNvPr>
          <p:cNvSpPr>
            <a:spLocks noGrp="1" noRot="1" noChangeAspect="1" noChangeArrowheads="1" noTextEdit="1"/>
          </p:cNvSpPr>
          <p:nvPr>
            <p:ph type="sldImg"/>
          </p:nvPr>
        </p:nvSpPr>
        <p:spPr>
          <a:ln/>
        </p:spPr>
      </p:sp>
      <p:sp>
        <p:nvSpPr>
          <p:cNvPr id="28675" name="Notes Placeholder 2">
            <a:extLst>
              <a:ext uri="{FF2B5EF4-FFF2-40B4-BE49-F238E27FC236}">
                <a16:creationId xmlns:a16="http://schemas.microsoft.com/office/drawing/2014/main" id="{B9FC7B2F-1B11-FD2D-638B-ED19DF52CFC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28676" name="Slide Number Placeholder 3">
            <a:extLst>
              <a:ext uri="{FF2B5EF4-FFF2-40B4-BE49-F238E27FC236}">
                <a16:creationId xmlns:a16="http://schemas.microsoft.com/office/drawing/2014/main" id="{2DD1FC77-32C6-7FB8-BE64-A597BDACE667}"/>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0170C8C-901E-1F41-9C91-E44CA6A55196}" type="slidenum">
              <a:rPr lang="en-CA" altLang="en-US"/>
              <a:pPr/>
              <a:t>14</a:t>
            </a:fld>
            <a:endParaRPr lang="en-CA"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ace_logo">
            <a:extLst>
              <a:ext uri="{FF2B5EF4-FFF2-40B4-BE49-F238E27FC236}">
                <a16:creationId xmlns:a16="http://schemas.microsoft.com/office/drawing/2014/main" id="{2F6369EE-71B9-60D8-47B1-E58632101F78}"/>
              </a:ext>
            </a:extLst>
          </p:cNvPr>
          <p:cNvPicPr>
            <a:picLocks noChangeAspect="1" noChangeArrowheads="1"/>
          </p:cNvPicPr>
          <p:nvPr/>
        </p:nvPicPr>
        <p:blipFill>
          <a:blip r:embed="rId2">
            <a:clrChange>
              <a:clrFrom>
                <a:srgbClr val="B6C3DC"/>
              </a:clrFrom>
              <a:clrTo>
                <a:srgbClr val="B6C3DC">
                  <a:alpha val="0"/>
                </a:srgbClr>
              </a:clrTo>
            </a:clrChange>
            <a:extLst>
              <a:ext uri="{28A0092B-C50C-407E-A947-70E740481C1C}">
                <a14:useLocalDpi xmlns:a14="http://schemas.microsoft.com/office/drawing/2010/main" val="0"/>
              </a:ext>
            </a:extLst>
          </a:blip>
          <a:srcRect/>
          <a:stretch>
            <a:fillRect/>
          </a:stretch>
        </p:blipFill>
        <p:spPr bwMode="auto">
          <a:xfrm>
            <a:off x="684213" y="333375"/>
            <a:ext cx="1752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a:extLst>
              <a:ext uri="{FF2B5EF4-FFF2-40B4-BE49-F238E27FC236}">
                <a16:creationId xmlns:a16="http://schemas.microsoft.com/office/drawing/2014/main" id="{F1E48EB4-A9F1-2253-AFFC-FA0AEF60FEB1}"/>
              </a:ext>
            </a:extLst>
          </p:cNvPr>
          <p:cNvSpPr txBox="1">
            <a:spLocks noChangeArrowheads="1"/>
          </p:cNvSpPr>
          <p:nvPr/>
        </p:nvSpPr>
        <p:spPr bwMode="auto">
          <a:xfrm>
            <a:off x="4643438" y="692150"/>
            <a:ext cx="3621087" cy="366713"/>
          </a:xfrm>
          <a:prstGeom prst="rect">
            <a:avLst/>
          </a:prstGeom>
          <a:noFill/>
          <a:ln>
            <a:noFill/>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dirty="0"/>
          </a:p>
        </p:txBody>
      </p:sp>
      <p:sp>
        <p:nvSpPr>
          <p:cNvPr id="6" name="Text Box 9">
            <a:extLst>
              <a:ext uri="{FF2B5EF4-FFF2-40B4-BE49-F238E27FC236}">
                <a16:creationId xmlns:a16="http://schemas.microsoft.com/office/drawing/2014/main" id="{22C2DE8A-6213-F4FA-48D1-A5814710DF5E}"/>
              </a:ext>
            </a:extLst>
          </p:cNvPr>
          <p:cNvSpPr txBox="1">
            <a:spLocks noChangeArrowheads="1"/>
          </p:cNvSpPr>
          <p:nvPr/>
        </p:nvSpPr>
        <p:spPr bwMode="auto">
          <a:xfrm>
            <a:off x="5795963" y="765175"/>
            <a:ext cx="2808287" cy="366713"/>
          </a:xfrm>
          <a:prstGeom prst="rect">
            <a:avLst/>
          </a:prstGeom>
          <a:noFill/>
          <a:ln>
            <a:noFill/>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dirty="0"/>
          </a:p>
        </p:txBody>
      </p:sp>
      <p:sp>
        <p:nvSpPr>
          <p:cNvPr id="49154" name="Rectangle 2"/>
          <p:cNvSpPr>
            <a:spLocks noGrp="1" noChangeArrowheads="1"/>
          </p:cNvSpPr>
          <p:nvPr>
            <p:ph type="ctrTitle"/>
          </p:nvPr>
        </p:nvSpPr>
        <p:spPr>
          <a:xfrm>
            <a:off x="685800" y="2130425"/>
            <a:ext cx="7772400" cy="1470025"/>
          </a:xfrm>
        </p:spPr>
        <p:txBody>
          <a:bodyPr/>
          <a:lstStyle>
            <a:lvl1pPr>
              <a:defRPr/>
            </a:lvl1pPr>
          </a:lstStyle>
          <a:p>
            <a:pPr lvl="0"/>
            <a:r>
              <a:rPr lang="en-CA" altLang="en-US" noProof="0"/>
              <a:t>Click to edit Master title style</a:t>
            </a:r>
          </a:p>
        </p:txBody>
      </p:sp>
      <p:sp>
        <p:nvSpPr>
          <p:cNvPr id="491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CA" altLang="en-US" noProof="0"/>
              <a:t>Click to edit Master subtitle style</a:t>
            </a:r>
          </a:p>
        </p:txBody>
      </p:sp>
      <p:sp>
        <p:nvSpPr>
          <p:cNvPr id="7" name="Rectangle 4">
            <a:extLst>
              <a:ext uri="{FF2B5EF4-FFF2-40B4-BE49-F238E27FC236}">
                <a16:creationId xmlns:a16="http://schemas.microsoft.com/office/drawing/2014/main" id="{7B1279C1-D9A1-E11E-276B-1F96149D8404}"/>
              </a:ext>
            </a:extLst>
          </p:cNvPr>
          <p:cNvSpPr>
            <a:spLocks noGrp="1" noChangeArrowheads="1"/>
          </p:cNvSpPr>
          <p:nvPr>
            <p:ph type="dt" sz="half" idx="10"/>
          </p:nvPr>
        </p:nvSpPr>
        <p:spPr/>
        <p:txBody>
          <a:bodyPr/>
          <a:lstStyle>
            <a:lvl1pPr>
              <a:defRPr dirty="0"/>
            </a:lvl1pPr>
          </a:lstStyle>
          <a:p>
            <a:pPr>
              <a:defRPr/>
            </a:pPr>
            <a:endParaRPr lang="en-CA" altLang="en-US"/>
          </a:p>
        </p:txBody>
      </p:sp>
      <p:sp>
        <p:nvSpPr>
          <p:cNvPr id="8" name="Rectangle 5">
            <a:extLst>
              <a:ext uri="{FF2B5EF4-FFF2-40B4-BE49-F238E27FC236}">
                <a16:creationId xmlns:a16="http://schemas.microsoft.com/office/drawing/2014/main" id="{8D32D435-E76A-C8F2-D0EA-289D9C75A616}"/>
              </a:ext>
            </a:extLst>
          </p:cNvPr>
          <p:cNvSpPr>
            <a:spLocks noGrp="1" noChangeArrowheads="1"/>
          </p:cNvSpPr>
          <p:nvPr>
            <p:ph type="ftr" sz="quarter" idx="11"/>
          </p:nvPr>
        </p:nvSpPr>
        <p:spPr/>
        <p:txBody>
          <a:bodyPr/>
          <a:lstStyle>
            <a:lvl1pPr>
              <a:defRPr dirty="0"/>
            </a:lvl1pPr>
          </a:lstStyle>
          <a:p>
            <a:pPr>
              <a:defRPr/>
            </a:pPr>
            <a:endParaRPr lang="en-CA" altLang="en-US"/>
          </a:p>
        </p:txBody>
      </p:sp>
      <p:sp>
        <p:nvSpPr>
          <p:cNvPr id="9" name="Rectangle 6">
            <a:extLst>
              <a:ext uri="{FF2B5EF4-FFF2-40B4-BE49-F238E27FC236}">
                <a16:creationId xmlns:a16="http://schemas.microsoft.com/office/drawing/2014/main" id="{7B8B077D-4673-29A7-B796-E3C2D8CBABC1}"/>
              </a:ext>
            </a:extLst>
          </p:cNvPr>
          <p:cNvSpPr>
            <a:spLocks noGrp="1" noChangeArrowheads="1"/>
          </p:cNvSpPr>
          <p:nvPr>
            <p:ph type="sldNum" sz="quarter" idx="12"/>
          </p:nvPr>
        </p:nvSpPr>
        <p:spPr/>
        <p:txBody>
          <a:bodyPr/>
          <a:lstStyle>
            <a:lvl1pPr>
              <a:defRPr/>
            </a:lvl1pPr>
          </a:lstStyle>
          <a:p>
            <a:fld id="{FE190DBB-2E62-7C46-AE95-6C5FF3A0F321}" type="slidenum">
              <a:rPr lang="en-CA" altLang="en-US"/>
              <a:pPr/>
              <a:t>‹#›</a:t>
            </a:fld>
            <a:endParaRPr lang="en-CA" altLang="en-US"/>
          </a:p>
        </p:txBody>
      </p:sp>
    </p:spTree>
    <p:extLst>
      <p:ext uri="{BB962C8B-B14F-4D97-AF65-F5344CB8AC3E}">
        <p14:creationId xmlns:p14="http://schemas.microsoft.com/office/powerpoint/2010/main" val="179490485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a:extLst>
              <a:ext uri="{FF2B5EF4-FFF2-40B4-BE49-F238E27FC236}">
                <a16:creationId xmlns:a16="http://schemas.microsoft.com/office/drawing/2014/main" id="{F1A3E03D-F444-E293-B7A6-1319170C0213}"/>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5" name="Rectangle 5">
            <a:extLst>
              <a:ext uri="{FF2B5EF4-FFF2-40B4-BE49-F238E27FC236}">
                <a16:creationId xmlns:a16="http://schemas.microsoft.com/office/drawing/2014/main" id="{78B33400-16E8-1082-06AC-4B41D2359FC9}"/>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6" name="Rectangle 6">
            <a:extLst>
              <a:ext uri="{FF2B5EF4-FFF2-40B4-BE49-F238E27FC236}">
                <a16:creationId xmlns:a16="http://schemas.microsoft.com/office/drawing/2014/main" id="{95E72582-EF29-DF9E-F15B-9AC3F3956DDA}"/>
              </a:ext>
            </a:extLst>
          </p:cNvPr>
          <p:cNvSpPr>
            <a:spLocks noGrp="1" noChangeArrowheads="1"/>
          </p:cNvSpPr>
          <p:nvPr>
            <p:ph type="sldNum" sz="quarter" idx="12"/>
          </p:nvPr>
        </p:nvSpPr>
        <p:spPr>
          <a:ln/>
        </p:spPr>
        <p:txBody>
          <a:bodyPr/>
          <a:lstStyle>
            <a:lvl1pPr>
              <a:defRPr/>
            </a:lvl1pPr>
          </a:lstStyle>
          <a:p>
            <a:fld id="{288A4156-399F-254F-BF51-9B70238A84B5}" type="slidenum">
              <a:rPr lang="en-CA" altLang="en-US"/>
              <a:pPr/>
              <a:t>‹#›</a:t>
            </a:fld>
            <a:endParaRPr lang="en-CA" altLang="en-US"/>
          </a:p>
        </p:txBody>
      </p:sp>
    </p:spTree>
    <p:extLst>
      <p:ext uri="{BB962C8B-B14F-4D97-AF65-F5344CB8AC3E}">
        <p14:creationId xmlns:p14="http://schemas.microsoft.com/office/powerpoint/2010/main" val="328903266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150" y="333375"/>
            <a:ext cx="2087563" cy="5688013"/>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395288" y="333375"/>
            <a:ext cx="6113462" cy="56880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a:extLst>
              <a:ext uri="{FF2B5EF4-FFF2-40B4-BE49-F238E27FC236}">
                <a16:creationId xmlns:a16="http://schemas.microsoft.com/office/drawing/2014/main" id="{C59B94FB-5ABA-D5C6-2021-1559B7FFF4AD}"/>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5" name="Rectangle 5">
            <a:extLst>
              <a:ext uri="{FF2B5EF4-FFF2-40B4-BE49-F238E27FC236}">
                <a16:creationId xmlns:a16="http://schemas.microsoft.com/office/drawing/2014/main" id="{17E1F0F5-931F-4DFE-C5DA-DD9191D2C309}"/>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6" name="Rectangle 6">
            <a:extLst>
              <a:ext uri="{FF2B5EF4-FFF2-40B4-BE49-F238E27FC236}">
                <a16:creationId xmlns:a16="http://schemas.microsoft.com/office/drawing/2014/main" id="{8A125FDE-0741-CC9A-D06C-9D6F727F97E4}"/>
              </a:ext>
            </a:extLst>
          </p:cNvPr>
          <p:cNvSpPr>
            <a:spLocks noGrp="1" noChangeArrowheads="1"/>
          </p:cNvSpPr>
          <p:nvPr>
            <p:ph type="sldNum" sz="quarter" idx="12"/>
          </p:nvPr>
        </p:nvSpPr>
        <p:spPr>
          <a:ln/>
        </p:spPr>
        <p:txBody>
          <a:bodyPr/>
          <a:lstStyle>
            <a:lvl1pPr>
              <a:defRPr/>
            </a:lvl1pPr>
          </a:lstStyle>
          <a:p>
            <a:fld id="{F7AB54DF-6484-D847-962D-42C07D2D093D}" type="slidenum">
              <a:rPr lang="en-CA" altLang="en-US"/>
              <a:pPr/>
              <a:t>‹#›</a:t>
            </a:fld>
            <a:endParaRPr lang="en-CA" altLang="en-US"/>
          </a:p>
        </p:txBody>
      </p:sp>
    </p:spTree>
    <p:extLst>
      <p:ext uri="{BB962C8B-B14F-4D97-AF65-F5344CB8AC3E}">
        <p14:creationId xmlns:p14="http://schemas.microsoft.com/office/powerpoint/2010/main" val="89895261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hart slide">
    <p:spTree>
      <p:nvGrpSpPr>
        <p:cNvPr id="1" name=""/>
        <p:cNvGrpSpPr/>
        <p:nvPr/>
      </p:nvGrpSpPr>
      <p:grpSpPr>
        <a:xfrm>
          <a:off x="0" y="0"/>
          <a:ext cx="0" cy="0"/>
          <a:chOff x="0" y="0"/>
          <a:chExt cx="0" cy="0"/>
        </a:xfrm>
      </p:grpSpPr>
      <p:sp>
        <p:nvSpPr>
          <p:cNvPr id="2" name="Title 1"/>
          <p:cNvSpPr>
            <a:spLocks noGrp="1"/>
          </p:cNvSpPr>
          <p:nvPr>
            <p:ph type="title"/>
          </p:nvPr>
        </p:nvSpPr>
        <p:spPr>
          <a:xfrm>
            <a:off x="347296" y="365128"/>
            <a:ext cx="8456735" cy="926961"/>
          </a:xfrm>
        </p:spPr>
        <p:txBody>
          <a:bodyPr/>
          <a:lstStyle/>
          <a:p>
            <a:r>
              <a:rPr lang="en-US" dirty="0"/>
              <a:t>Click to edit Master title style</a:t>
            </a:r>
          </a:p>
        </p:txBody>
      </p:sp>
      <p:sp>
        <p:nvSpPr>
          <p:cNvPr id="9" name="Text Placeholder 2"/>
          <p:cNvSpPr>
            <a:spLocks noGrp="1"/>
          </p:cNvSpPr>
          <p:nvPr>
            <p:ph type="body" idx="13"/>
          </p:nvPr>
        </p:nvSpPr>
        <p:spPr>
          <a:xfrm>
            <a:off x="347295" y="1366837"/>
            <a:ext cx="6300000" cy="323852"/>
          </a:xfrm>
        </p:spPr>
        <p:txBody>
          <a:bodyPr anchor="ctr">
            <a:no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Footer Placeholder 2">
            <a:extLst>
              <a:ext uri="{FF2B5EF4-FFF2-40B4-BE49-F238E27FC236}">
                <a16:creationId xmlns:a16="http://schemas.microsoft.com/office/drawing/2014/main" id="{AE0B9E0B-5F1B-0BFE-E5ED-F7C54432C8F9}"/>
              </a:ext>
            </a:extLst>
          </p:cNvPr>
          <p:cNvSpPr>
            <a:spLocks noGrp="1"/>
          </p:cNvSpPr>
          <p:nvPr>
            <p:ph type="ftr" sz="quarter" idx="14"/>
          </p:nvPr>
        </p:nvSpPr>
        <p:spPr>
          <a:xfrm>
            <a:off x="-488950" y="6278563"/>
            <a:ext cx="2516188" cy="365125"/>
          </a:xfrm>
        </p:spPr>
        <p:txBody>
          <a:bodyPr/>
          <a:lstStyle>
            <a:lvl1pPr algn="l">
              <a:defRPr dirty="0"/>
            </a:lvl1pPr>
          </a:lstStyle>
          <a:p>
            <a:pPr>
              <a:defRPr/>
            </a:pPr>
            <a:endParaRPr lang="en-US"/>
          </a:p>
        </p:txBody>
      </p:sp>
      <p:sp>
        <p:nvSpPr>
          <p:cNvPr id="5" name="Slide Number Placeholder 3">
            <a:extLst>
              <a:ext uri="{FF2B5EF4-FFF2-40B4-BE49-F238E27FC236}">
                <a16:creationId xmlns:a16="http://schemas.microsoft.com/office/drawing/2014/main" id="{37488836-61F0-C372-0B73-ED74267AB949}"/>
              </a:ext>
            </a:extLst>
          </p:cNvPr>
          <p:cNvSpPr>
            <a:spLocks noGrp="1"/>
          </p:cNvSpPr>
          <p:nvPr>
            <p:ph type="sldNum" sz="quarter" idx="15"/>
          </p:nvPr>
        </p:nvSpPr>
        <p:spPr>
          <a:xfrm>
            <a:off x="-1003300" y="6276975"/>
            <a:ext cx="515937" cy="365125"/>
          </a:xfrm>
        </p:spPr>
        <p:txBody>
          <a:bodyPr/>
          <a:lstStyle>
            <a:lvl1pPr>
              <a:defRPr/>
            </a:lvl1pPr>
          </a:lstStyle>
          <a:p>
            <a:fld id="{BD8BD697-A41F-3D41-86B5-2BF61D51F420}" type="slidenum">
              <a:rPr lang="en-US" altLang="en-US"/>
              <a:pPr/>
              <a:t>‹#›</a:t>
            </a:fld>
            <a:endParaRPr lang="en-US" altLang="en-US"/>
          </a:p>
        </p:txBody>
      </p:sp>
    </p:spTree>
    <p:extLst>
      <p:ext uri="{BB962C8B-B14F-4D97-AF65-F5344CB8AC3E}">
        <p14:creationId xmlns:p14="http://schemas.microsoft.com/office/powerpoint/2010/main" val="99861721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a:extLst>
              <a:ext uri="{FF2B5EF4-FFF2-40B4-BE49-F238E27FC236}">
                <a16:creationId xmlns:a16="http://schemas.microsoft.com/office/drawing/2014/main" id="{A83EF163-6C18-E1D3-B12B-FB5C70181448}"/>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5" name="Rectangle 5">
            <a:extLst>
              <a:ext uri="{FF2B5EF4-FFF2-40B4-BE49-F238E27FC236}">
                <a16:creationId xmlns:a16="http://schemas.microsoft.com/office/drawing/2014/main" id="{A57007F5-8EEE-A1B6-745D-A2B74207B482}"/>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6" name="Rectangle 6">
            <a:extLst>
              <a:ext uri="{FF2B5EF4-FFF2-40B4-BE49-F238E27FC236}">
                <a16:creationId xmlns:a16="http://schemas.microsoft.com/office/drawing/2014/main" id="{C8EDF278-2EFC-F455-E089-9E6CB35764CF}"/>
              </a:ext>
            </a:extLst>
          </p:cNvPr>
          <p:cNvSpPr>
            <a:spLocks noGrp="1" noChangeArrowheads="1"/>
          </p:cNvSpPr>
          <p:nvPr>
            <p:ph type="sldNum" sz="quarter" idx="12"/>
          </p:nvPr>
        </p:nvSpPr>
        <p:spPr>
          <a:ln/>
        </p:spPr>
        <p:txBody>
          <a:bodyPr/>
          <a:lstStyle>
            <a:lvl1pPr>
              <a:defRPr/>
            </a:lvl1pPr>
          </a:lstStyle>
          <a:p>
            <a:fld id="{3973B1FA-69C9-C142-93E4-EBC1C9F8944C}" type="slidenum">
              <a:rPr lang="en-CA" altLang="en-US"/>
              <a:pPr/>
              <a:t>‹#›</a:t>
            </a:fld>
            <a:endParaRPr lang="en-CA" altLang="en-US"/>
          </a:p>
        </p:txBody>
      </p:sp>
    </p:spTree>
    <p:extLst>
      <p:ext uri="{BB962C8B-B14F-4D97-AF65-F5344CB8AC3E}">
        <p14:creationId xmlns:p14="http://schemas.microsoft.com/office/powerpoint/2010/main" val="243857630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CC0F2F7-C606-DA58-5C62-19B7D4057199}"/>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5" name="Rectangle 5">
            <a:extLst>
              <a:ext uri="{FF2B5EF4-FFF2-40B4-BE49-F238E27FC236}">
                <a16:creationId xmlns:a16="http://schemas.microsoft.com/office/drawing/2014/main" id="{E9235C19-C77F-73C7-B6C0-AB878F44D5B0}"/>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6" name="Rectangle 6">
            <a:extLst>
              <a:ext uri="{FF2B5EF4-FFF2-40B4-BE49-F238E27FC236}">
                <a16:creationId xmlns:a16="http://schemas.microsoft.com/office/drawing/2014/main" id="{DCA1CFAD-6FDE-2C49-98A1-ECBC9BD4D353}"/>
              </a:ext>
            </a:extLst>
          </p:cNvPr>
          <p:cNvSpPr>
            <a:spLocks noGrp="1" noChangeArrowheads="1"/>
          </p:cNvSpPr>
          <p:nvPr>
            <p:ph type="sldNum" sz="quarter" idx="12"/>
          </p:nvPr>
        </p:nvSpPr>
        <p:spPr>
          <a:ln/>
        </p:spPr>
        <p:txBody>
          <a:bodyPr/>
          <a:lstStyle>
            <a:lvl1pPr>
              <a:defRPr/>
            </a:lvl1pPr>
          </a:lstStyle>
          <a:p>
            <a:fld id="{D5A8A272-2A3A-7848-A660-2CDAB5117B7B}" type="slidenum">
              <a:rPr lang="en-CA" altLang="en-US"/>
              <a:pPr/>
              <a:t>‹#›</a:t>
            </a:fld>
            <a:endParaRPr lang="en-CA" altLang="en-US"/>
          </a:p>
        </p:txBody>
      </p:sp>
    </p:spTree>
    <p:extLst>
      <p:ext uri="{BB962C8B-B14F-4D97-AF65-F5344CB8AC3E}">
        <p14:creationId xmlns:p14="http://schemas.microsoft.com/office/powerpoint/2010/main" val="396869144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395288" y="1844675"/>
            <a:ext cx="4038600" cy="4176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86288" y="1844675"/>
            <a:ext cx="4038600" cy="4176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a:extLst>
              <a:ext uri="{FF2B5EF4-FFF2-40B4-BE49-F238E27FC236}">
                <a16:creationId xmlns:a16="http://schemas.microsoft.com/office/drawing/2014/main" id="{13BE6DCB-6827-0919-5928-05D438EF5A6F}"/>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6" name="Rectangle 5">
            <a:extLst>
              <a:ext uri="{FF2B5EF4-FFF2-40B4-BE49-F238E27FC236}">
                <a16:creationId xmlns:a16="http://schemas.microsoft.com/office/drawing/2014/main" id="{418114DD-B040-B47F-29F6-57CF42A358C8}"/>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7" name="Rectangle 6">
            <a:extLst>
              <a:ext uri="{FF2B5EF4-FFF2-40B4-BE49-F238E27FC236}">
                <a16:creationId xmlns:a16="http://schemas.microsoft.com/office/drawing/2014/main" id="{0B2BE9C5-AC32-FB5E-8B66-C98F137C6A69}"/>
              </a:ext>
            </a:extLst>
          </p:cNvPr>
          <p:cNvSpPr>
            <a:spLocks noGrp="1" noChangeArrowheads="1"/>
          </p:cNvSpPr>
          <p:nvPr>
            <p:ph type="sldNum" sz="quarter" idx="12"/>
          </p:nvPr>
        </p:nvSpPr>
        <p:spPr>
          <a:ln/>
        </p:spPr>
        <p:txBody>
          <a:bodyPr/>
          <a:lstStyle>
            <a:lvl1pPr>
              <a:defRPr/>
            </a:lvl1pPr>
          </a:lstStyle>
          <a:p>
            <a:fld id="{7585BD2D-C8E6-5046-8D17-963D64A671FF}" type="slidenum">
              <a:rPr lang="en-CA" altLang="en-US"/>
              <a:pPr/>
              <a:t>‹#›</a:t>
            </a:fld>
            <a:endParaRPr lang="en-CA" altLang="en-US"/>
          </a:p>
        </p:txBody>
      </p:sp>
    </p:spTree>
    <p:extLst>
      <p:ext uri="{BB962C8B-B14F-4D97-AF65-F5344CB8AC3E}">
        <p14:creationId xmlns:p14="http://schemas.microsoft.com/office/powerpoint/2010/main" val="357686113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a:extLst>
              <a:ext uri="{FF2B5EF4-FFF2-40B4-BE49-F238E27FC236}">
                <a16:creationId xmlns:a16="http://schemas.microsoft.com/office/drawing/2014/main" id="{70A3A704-BDBD-9A2F-C483-0D38118D5983}"/>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8" name="Rectangle 5">
            <a:extLst>
              <a:ext uri="{FF2B5EF4-FFF2-40B4-BE49-F238E27FC236}">
                <a16:creationId xmlns:a16="http://schemas.microsoft.com/office/drawing/2014/main" id="{2C08100A-D6A8-2B7D-46DB-E5E09A56FE5B}"/>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9" name="Rectangle 6">
            <a:extLst>
              <a:ext uri="{FF2B5EF4-FFF2-40B4-BE49-F238E27FC236}">
                <a16:creationId xmlns:a16="http://schemas.microsoft.com/office/drawing/2014/main" id="{2DCF0216-E10D-915A-F200-0604053C91B5}"/>
              </a:ext>
            </a:extLst>
          </p:cNvPr>
          <p:cNvSpPr>
            <a:spLocks noGrp="1" noChangeArrowheads="1"/>
          </p:cNvSpPr>
          <p:nvPr>
            <p:ph type="sldNum" sz="quarter" idx="12"/>
          </p:nvPr>
        </p:nvSpPr>
        <p:spPr>
          <a:ln/>
        </p:spPr>
        <p:txBody>
          <a:bodyPr/>
          <a:lstStyle>
            <a:lvl1pPr>
              <a:defRPr/>
            </a:lvl1pPr>
          </a:lstStyle>
          <a:p>
            <a:fld id="{761512AD-277E-DE4A-9BD2-A8C2D468785A}" type="slidenum">
              <a:rPr lang="en-CA" altLang="en-US"/>
              <a:pPr/>
              <a:t>‹#›</a:t>
            </a:fld>
            <a:endParaRPr lang="en-CA" altLang="en-US"/>
          </a:p>
        </p:txBody>
      </p:sp>
    </p:spTree>
    <p:extLst>
      <p:ext uri="{BB962C8B-B14F-4D97-AF65-F5344CB8AC3E}">
        <p14:creationId xmlns:p14="http://schemas.microsoft.com/office/powerpoint/2010/main" val="421820723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a:extLst>
              <a:ext uri="{FF2B5EF4-FFF2-40B4-BE49-F238E27FC236}">
                <a16:creationId xmlns:a16="http://schemas.microsoft.com/office/drawing/2014/main" id="{992BB42C-3944-8DD7-EC1A-740284D4BE17}"/>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4" name="Rectangle 5">
            <a:extLst>
              <a:ext uri="{FF2B5EF4-FFF2-40B4-BE49-F238E27FC236}">
                <a16:creationId xmlns:a16="http://schemas.microsoft.com/office/drawing/2014/main" id="{B0264E99-431E-684A-507B-87F5CF289F0A}"/>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5" name="Rectangle 6">
            <a:extLst>
              <a:ext uri="{FF2B5EF4-FFF2-40B4-BE49-F238E27FC236}">
                <a16:creationId xmlns:a16="http://schemas.microsoft.com/office/drawing/2014/main" id="{6C2A324A-CA92-30A7-F887-0E2B5CBA2CDB}"/>
              </a:ext>
            </a:extLst>
          </p:cNvPr>
          <p:cNvSpPr>
            <a:spLocks noGrp="1" noChangeArrowheads="1"/>
          </p:cNvSpPr>
          <p:nvPr>
            <p:ph type="sldNum" sz="quarter" idx="12"/>
          </p:nvPr>
        </p:nvSpPr>
        <p:spPr>
          <a:ln/>
        </p:spPr>
        <p:txBody>
          <a:bodyPr/>
          <a:lstStyle>
            <a:lvl1pPr>
              <a:defRPr/>
            </a:lvl1pPr>
          </a:lstStyle>
          <a:p>
            <a:fld id="{37449584-D7AE-E244-81A1-8E8BB861114F}" type="slidenum">
              <a:rPr lang="en-CA" altLang="en-US"/>
              <a:pPr/>
              <a:t>‹#›</a:t>
            </a:fld>
            <a:endParaRPr lang="en-CA" altLang="en-US"/>
          </a:p>
        </p:txBody>
      </p:sp>
    </p:spTree>
    <p:extLst>
      <p:ext uri="{BB962C8B-B14F-4D97-AF65-F5344CB8AC3E}">
        <p14:creationId xmlns:p14="http://schemas.microsoft.com/office/powerpoint/2010/main" val="387447502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D478220-4245-CB2C-6DAF-7208F094F40F}"/>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3" name="Rectangle 5">
            <a:extLst>
              <a:ext uri="{FF2B5EF4-FFF2-40B4-BE49-F238E27FC236}">
                <a16:creationId xmlns:a16="http://schemas.microsoft.com/office/drawing/2014/main" id="{DE5B71E1-EC4D-D57D-73E5-7E27DCF101CB}"/>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4" name="Rectangle 6">
            <a:extLst>
              <a:ext uri="{FF2B5EF4-FFF2-40B4-BE49-F238E27FC236}">
                <a16:creationId xmlns:a16="http://schemas.microsoft.com/office/drawing/2014/main" id="{0874F75C-4C07-8568-A217-68FED57E09C5}"/>
              </a:ext>
            </a:extLst>
          </p:cNvPr>
          <p:cNvSpPr>
            <a:spLocks noGrp="1" noChangeArrowheads="1"/>
          </p:cNvSpPr>
          <p:nvPr>
            <p:ph type="sldNum" sz="quarter" idx="12"/>
          </p:nvPr>
        </p:nvSpPr>
        <p:spPr>
          <a:ln/>
        </p:spPr>
        <p:txBody>
          <a:bodyPr/>
          <a:lstStyle>
            <a:lvl1pPr>
              <a:defRPr/>
            </a:lvl1pPr>
          </a:lstStyle>
          <a:p>
            <a:fld id="{4CECFCD3-551E-D045-82DC-613BB8F12DC6}" type="slidenum">
              <a:rPr lang="en-CA" altLang="en-US"/>
              <a:pPr/>
              <a:t>‹#›</a:t>
            </a:fld>
            <a:endParaRPr lang="en-CA" altLang="en-US"/>
          </a:p>
        </p:txBody>
      </p:sp>
    </p:spTree>
    <p:extLst>
      <p:ext uri="{BB962C8B-B14F-4D97-AF65-F5344CB8AC3E}">
        <p14:creationId xmlns:p14="http://schemas.microsoft.com/office/powerpoint/2010/main" val="203584917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A1E4EFD-1C54-B202-46E9-3766D998B500}"/>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6" name="Rectangle 5">
            <a:extLst>
              <a:ext uri="{FF2B5EF4-FFF2-40B4-BE49-F238E27FC236}">
                <a16:creationId xmlns:a16="http://schemas.microsoft.com/office/drawing/2014/main" id="{FC68B2BC-9F7E-0877-9691-2C3DA7B7ED45}"/>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7" name="Rectangle 6">
            <a:extLst>
              <a:ext uri="{FF2B5EF4-FFF2-40B4-BE49-F238E27FC236}">
                <a16:creationId xmlns:a16="http://schemas.microsoft.com/office/drawing/2014/main" id="{52705B74-A49A-626D-FD05-96C76F47818A}"/>
              </a:ext>
            </a:extLst>
          </p:cNvPr>
          <p:cNvSpPr>
            <a:spLocks noGrp="1" noChangeArrowheads="1"/>
          </p:cNvSpPr>
          <p:nvPr>
            <p:ph type="sldNum" sz="quarter" idx="12"/>
          </p:nvPr>
        </p:nvSpPr>
        <p:spPr>
          <a:ln/>
        </p:spPr>
        <p:txBody>
          <a:bodyPr/>
          <a:lstStyle>
            <a:lvl1pPr>
              <a:defRPr/>
            </a:lvl1pPr>
          </a:lstStyle>
          <a:p>
            <a:fld id="{86C76596-10E2-2241-BF66-522F086E018F}" type="slidenum">
              <a:rPr lang="en-CA" altLang="en-US"/>
              <a:pPr/>
              <a:t>‹#›</a:t>
            </a:fld>
            <a:endParaRPr lang="en-CA" altLang="en-US"/>
          </a:p>
        </p:txBody>
      </p:sp>
    </p:spTree>
    <p:extLst>
      <p:ext uri="{BB962C8B-B14F-4D97-AF65-F5344CB8AC3E}">
        <p14:creationId xmlns:p14="http://schemas.microsoft.com/office/powerpoint/2010/main" val="12145581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7053EEF-4D7B-CEA4-AC3E-EBA3A2734B42}"/>
              </a:ext>
            </a:extLst>
          </p:cNvPr>
          <p:cNvSpPr>
            <a:spLocks noGrp="1" noChangeArrowheads="1"/>
          </p:cNvSpPr>
          <p:nvPr>
            <p:ph type="dt" sz="half" idx="10"/>
          </p:nvPr>
        </p:nvSpPr>
        <p:spPr>
          <a:ln/>
        </p:spPr>
        <p:txBody>
          <a:bodyPr/>
          <a:lstStyle>
            <a:lvl1pPr>
              <a:defRPr/>
            </a:lvl1pPr>
          </a:lstStyle>
          <a:p>
            <a:pPr>
              <a:defRPr/>
            </a:pPr>
            <a:endParaRPr lang="en-CA" altLang="en-US"/>
          </a:p>
        </p:txBody>
      </p:sp>
      <p:sp>
        <p:nvSpPr>
          <p:cNvPr id="6" name="Rectangle 5">
            <a:extLst>
              <a:ext uri="{FF2B5EF4-FFF2-40B4-BE49-F238E27FC236}">
                <a16:creationId xmlns:a16="http://schemas.microsoft.com/office/drawing/2014/main" id="{D10EEAE0-7B20-87FD-2CC4-FBFB62BABCE5}"/>
              </a:ext>
            </a:extLst>
          </p:cNvPr>
          <p:cNvSpPr>
            <a:spLocks noGrp="1" noChangeArrowheads="1"/>
          </p:cNvSpPr>
          <p:nvPr>
            <p:ph type="ftr" sz="quarter" idx="11"/>
          </p:nvPr>
        </p:nvSpPr>
        <p:spPr>
          <a:ln/>
        </p:spPr>
        <p:txBody>
          <a:bodyPr/>
          <a:lstStyle>
            <a:lvl1pPr>
              <a:defRPr/>
            </a:lvl1pPr>
          </a:lstStyle>
          <a:p>
            <a:pPr>
              <a:defRPr/>
            </a:pPr>
            <a:endParaRPr lang="en-CA" altLang="en-US"/>
          </a:p>
        </p:txBody>
      </p:sp>
      <p:sp>
        <p:nvSpPr>
          <p:cNvPr id="7" name="Rectangle 6">
            <a:extLst>
              <a:ext uri="{FF2B5EF4-FFF2-40B4-BE49-F238E27FC236}">
                <a16:creationId xmlns:a16="http://schemas.microsoft.com/office/drawing/2014/main" id="{EBB0B8C7-3629-1467-74B3-3883D9CA5267}"/>
              </a:ext>
            </a:extLst>
          </p:cNvPr>
          <p:cNvSpPr>
            <a:spLocks noGrp="1" noChangeArrowheads="1"/>
          </p:cNvSpPr>
          <p:nvPr>
            <p:ph type="sldNum" sz="quarter" idx="12"/>
          </p:nvPr>
        </p:nvSpPr>
        <p:spPr>
          <a:ln/>
        </p:spPr>
        <p:txBody>
          <a:bodyPr/>
          <a:lstStyle>
            <a:lvl1pPr>
              <a:defRPr/>
            </a:lvl1pPr>
          </a:lstStyle>
          <a:p>
            <a:fld id="{EAC9439C-AB83-9244-BB6B-3F6C5FF0177E}" type="slidenum">
              <a:rPr lang="en-CA" altLang="en-US"/>
              <a:pPr/>
              <a:t>‹#›</a:t>
            </a:fld>
            <a:endParaRPr lang="en-CA" altLang="en-US"/>
          </a:p>
        </p:txBody>
      </p:sp>
    </p:spTree>
    <p:extLst>
      <p:ext uri="{BB962C8B-B14F-4D97-AF65-F5344CB8AC3E}">
        <p14:creationId xmlns:p14="http://schemas.microsoft.com/office/powerpoint/2010/main" val="309935886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CCCCFF"/>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F29B2D8-13A7-466A-FE81-4D96DBA1F4A3}"/>
              </a:ext>
            </a:extLst>
          </p:cNvPr>
          <p:cNvSpPr>
            <a:spLocks noGrp="1" noChangeArrowheads="1"/>
          </p:cNvSpPr>
          <p:nvPr>
            <p:ph type="title"/>
          </p:nvPr>
        </p:nvSpPr>
        <p:spPr bwMode="auto">
          <a:xfrm>
            <a:off x="2268538" y="333375"/>
            <a:ext cx="64801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CA" altLang="en-US"/>
              <a:t>Click to edit Master title style</a:t>
            </a:r>
          </a:p>
        </p:txBody>
      </p:sp>
      <p:sp>
        <p:nvSpPr>
          <p:cNvPr id="1027" name="Rectangle 3">
            <a:extLst>
              <a:ext uri="{FF2B5EF4-FFF2-40B4-BE49-F238E27FC236}">
                <a16:creationId xmlns:a16="http://schemas.microsoft.com/office/drawing/2014/main" id="{84E16C5C-A634-A304-BBBF-8918F66108E1}"/>
              </a:ext>
            </a:extLst>
          </p:cNvPr>
          <p:cNvSpPr>
            <a:spLocks noGrp="1" noChangeArrowheads="1"/>
          </p:cNvSpPr>
          <p:nvPr>
            <p:ph type="body" idx="1"/>
          </p:nvPr>
        </p:nvSpPr>
        <p:spPr bwMode="auto">
          <a:xfrm>
            <a:off x="395288" y="1844675"/>
            <a:ext cx="8229600"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p>
        </p:txBody>
      </p:sp>
      <p:sp>
        <p:nvSpPr>
          <p:cNvPr id="1028" name="Rectangle 4">
            <a:extLst>
              <a:ext uri="{FF2B5EF4-FFF2-40B4-BE49-F238E27FC236}">
                <a16:creationId xmlns:a16="http://schemas.microsoft.com/office/drawing/2014/main" id="{D3EE514E-6B4A-0458-0B44-28164BEF0D78}"/>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dirty="0">
                <a:latin typeface="Arial" charset="0"/>
              </a:defRPr>
            </a:lvl1pPr>
          </a:lstStyle>
          <a:p>
            <a:pPr>
              <a:defRPr/>
            </a:pPr>
            <a:endParaRPr lang="en-CA" altLang="en-US"/>
          </a:p>
        </p:txBody>
      </p:sp>
      <p:sp>
        <p:nvSpPr>
          <p:cNvPr id="1029" name="Rectangle 5">
            <a:extLst>
              <a:ext uri="{FF2B5EF4-FFF2-40B4-BE49-F238E27FC236}">
                <a16:creationId xmlns:a16="http://schemas.microsoft.com/office/drawing/2014/main" id="{559B5B58-2A1C-9CDB-49DB-36EEAFC2C91E}"/>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dirty="0">
                <a:latin typeface="Arial" charset="0"/>
              </a:defRPr>
            </a:lvl1pPr>
          </a:lstStyle>
          <a:p>
            <a:pPr>
              <a:defRPr/>
            </a:pPr>
            <a:endParaRPr lang="en-CA" altLang="en-US"/>
          </a:p>
        </p:txBody>
      </p:sp>
      <p:sp>
        <p:nvSpPr>
          <p:cNvPr id="1030" name="Rectangle 6">
            <a:extLst>
              <a:ext uri="{FF2B5EF4-FFF2-40B4-BE49-F238E27FC236}">
                <a16:creationId xmlns:a16="http://schemas.microsoft.com/office/drawing/2014/main" id="{C4E9E10A-3D05-18C2-3AD8-5FC8383BCCFC}"/>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4DB5E12D-A61C-5146-9928-1BA41BDF9844}" type="slidenum">
              <a:rPr lang="en-CA" altLang="en-US"/>
              <a:pPr/>
              <a:t>‹#›</a:t>
            </a:fld>
            <a:endParaRPr lang="en-CA" altLang="en-US"/>
          </a:p>
        </p:txBody>
      </p:sp>
      <p:pic>
        <p:nvPicPr>
          <p:cNvPr id="1031" name="Picture 7" descr="ace_logo">
            <a:extLst>
              <a:ext uri="{FF2B5EF4-FFF2-40B4-BE49-F238E27FC236}">
                <a16:creationId xmlns:a16="http://schemas.microsoft.com/office/drawing/2014/main" id="{DCEC34A5-89F2-E019-3E0B-6A63EA800574}"/>
              </a:ext>
            </a:extLst>
          </p:cNvPr>
          <p:cNvPicPr>
            <a:picLocks noChangeAspect="1" noChangeArrowheads="1"/>
          </p:cNvPicPr>
          <p:nvPr/>
        </p:nvPicPr>
        <p:blipFill>
          <a:blip r:embed="rId14">
            <a:clrChange>
              <a:clrFrom>
                <a:srgbClr val="B6C3DC"/>
              </a:clrFrom>
              <a:clrTo>
                <a:srgbClr val="B6C3DC">
                  <a:alpha val="0"/>
                </a:srgbClr>
              </a:clrTo>
            </a:clrChange>
            <a:extLst>
              <a:ext uri="{28A0092B-C50C-407E-A947-70E740481C1C}">
                <a14:useLocalDpi xmlns:a14="http://schemas.microsoft.com/office/drawing/2010/main" val="0"/>
              </a:ext>
            </a:extLst>
          </a:blip>
          <a:srcRect/>
          <a:stretch>
            <a:fillRect/>
          </a:stretch>
        </p:blipFill>
        <p:spPr bwMode="auto">
          <a:xfrm>
            <a:off x="468313" y="260350"/>
            <a:ext cx="1752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10"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 id="2147484011" r:id="rId12"/>
  </p:sldLayoutIdLst>
  <p:transition/>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e-laws.gov.on.ca/" TargetMode="Externa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hyperlink" Target="https://www.ontario.ca/page/long-term-care-home-complaint-process" TargetMode="External"/><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2" Type="http://schemas.openxmlformats.org/officeDocument/2006/relationships/hyperlink" Target="http://www.acelaw.c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7E512D6-D9CC-A970-E387-5E0598F21D3F}"/>
              </a:ext>
            </a:extLst>
          </p:cNvPr>
          <p:cNvSpPr>
            <a:spLocks noGrp="1" noChangeArrowheads="1"/>
          </p:cNvSpPr>
          <p:nvPr>
            <p:ph type="ctrTitle"/>
          </p:nvPr>
        </p:nvSpPr>
        <p:spPr>
          <a:xfrm>
            <a:off x="755650" y="2349500"/>
            <a:ext cx="7772400" cy="1470025"/>
          </a:xfrm>
        </p:spPr>
        <p:txBody>
          <a:bodyPr/>
          <a:lstStyle/>
          <a:p>
            <a:pPr eaLnBrk="1" hangingPunct="1"/>
            <a:br>
              <a:rPr lang="en-CA" altLang="en-US" sz="4000" b="1"/>
            </a:br>
            <a:r>
              <a:rPr lang="en-CA" altLang="en-US" sz="4000" b="1"/>
              <a:t>SELECTED TOPICS IN </a:t>
            </a:r>
            <a:br>
              <a:rPr lang="en-CA" altLang="en-US" sz="4000" b="1"/>
            </a:br>
            <a:r>
              <a:rPr lang="en-CA" altLang="en-US" sz="4000" b="1"/>
              <a:t>LONG-TERM CARE</a:t>
            </a:r>
            <a:br>
              <a:rPr lang="en-CA" altLang="en-US" sz="4000" b="1"/>
            </a:br>
            <a:br>
              <a:rPr lang="en-CA" altLang="en-US" sz="4000" b="1"/>
            </a:br>
            <a:r>
              <a:rPr lang="en-CA" altLang="en-US" sz="2400"/>
              <a:t>May 25, 2022</a:t>
            </a:r>
            <a:br>
              <a:rPr lang="en-CA" altLang="en-US" sz="2400"/>
            </a:br>
            <a:br>
              <a:rPr lang="en-CA" altLang="en-US" sz="2400"/>
            </a:br>
            <a:endParaRPr lang="en-CA" altLang="en-US" sz="2400" b="1"/>
          </a:p>
        </p:txBody>
      </p:sp>
      <p:sp>
        <p:nvSpPr>
          <p:cNvPr id="6147" name="Subtitle 1">
            <a:extLst>
              <a:ext uri="{FF2B5EF4-FFF2-40B4-BE49-F238E27FC236}">
                <a16:creationId xmlns:a16="http://schemas.microsoft.com/office/drawing/2014/main" id="{9EA817DB-7E82-8156-D8EB-5F65CF667357}"/>
              </a:ext>
            </a:extLst>
          </p:cNvPr>
          <p:cNvSpPr>
            <a:spLocks noGrp="1" noChangeArrowheads="1"/>
          </p:cNvSpPr>
          <p:nvPr>
            <p:ph type="subTitle" idx="1"/>
          </p:nvPr>
        </p:nvSpPr>
        <p:spPr>
          <a:xfrm>
            <a:off x="1025525" y="4221163"/>
            <a:ext cx="7232650" cy="1752600"/>
          </a:xfrm>
        </p:spPr>
        <p:txBody>
          <a:bodyPr/>
          <a:lstStyle/>
          <a:p>
            <a:pPr eaLnBrk="1" hangingPunct="1"/>
            <a:endParaRPr lang="en-CA" altLang="en-US"/>
          </a:p>
          <a:p>
            <a:pPr eaLnBrk="1" hangingPunct="1"/>
            <a:r>
              <a:rPr lang="en-CA" altLang="en-US"/>
              <a:t>By Jane E. Meadus</a:t>
            </a:r>
            <a:br>
              <a:rPr lang="en-CA" altLang="en-US"/>
            </a:br>
            <a:r>
              <a:rPr lang="en-CA" altLang="en-US"/>
              <a:t>Staff Lawyer &amp; Institutional Advocate</a:t>
            </a:r>
            <a:br>
              <a:rPr lang="en-CA" altLang="en-US"/>
            </a:br>
            <a:r>
              <a:rPr lang="en-CA" altLang="en-US"/>
              <a:t>Advocacy Centre for the Elderly</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E29AF-84D0-8206-E82F-9162AD93AFB0}"/>
              </a:ext>
            </a:extLst>
          </p:cNvPr>
          <p:cNvSpPr>
            <a:spLocks noGrp="1"/>
          </p:cNvSpPr>
          <p:nvPr>
            <p:ph type="title"/>
          </p:nvPr>
        </p:nvSpPr>
        <p:spPr>
          <a:xfrm>
            <a:off x="827088" y="2492375"/>
            <a:ext cx="7772400" cy="1362075"/>
          </a:xfrm>
        </p:spPr>
        <p:txBody>
          <a:bodyPr/>
          <a:lstStyle/>
          <a:p>
            <a:pPr algn="ctr">
              <a:defRPr/>
            </a:pPr>
            <a:r>
              <a:rPr lang="en-US" dirty="0"/>
              <a:t>Residents’ Bill of Rights</a:t>
            </a:r>
            <a:br>
              <a:rPr lang="en-US" dirty="0"/>
            </a:br>
            <a:r>
              <a:rPr lang="en-US" dirty="0"/>
              <a:t>WHAT HAS CHANGED</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3">
            <a:extLst>
              <a:ext uri="{FF2B5EF4-FFF2-40B4-BE49-F238E27FC236}">
                <a16:creationId xmlns:a16="http://schemas.microsoft.com/office/drawing/2014/main" id="{22273934-834B-4C7E-D589-678B57DA1126}"/>
              </a:ext>
            </a:extLst>
          </p:cNvPr>
          <p:cNvSpPr txBox="1">
            <a:spLocks noChangeArrowheads="1"/>
          </p:cNvSpPr>
          <p:nvPr/>
        </p:nvSpPr>
        <p:spPr bwMode="auto">
          <a:xfrm>
            <a:off x="2484438" y="188913"/>
            <a:ext cx="5832475"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Preamble and Fundamental Principal</a:t>
            </a:r>
          </a:p>
        </p:txBody>
      </p:sp>
      <p:sp>
        <p:nvSpPr>
          <p:cNvPr id="22531" name="Rectangle 4">
            <a:extLst>
              <a:ext uri="{FF2B5EF4-FFF2-40B4-BE49-F238E27FC236}">
                <a16:creationId xmlns:a16="http://schemas.microsoft.com/office/drawing/2014/main" id="{5BB8FCA6-AE29-51D3-6FF0-B720E71497CB}"/>
              </a:ext>
            </a:extLst>
          </p:cNvPr>
          <p:cNvSpPr>
            <a:spLocks noChangeArrowheads="1"/>
          </p:cNvSpPr>
          <p:nvPr/>
        </p:nvSpPr>
        <p:spPr bwMode="auto">
          <a:xfrm>
            <a:off x="457200" y="1885950"/>
            <a:ext cx="8229600" cy="300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Fundamental Principal remains the same</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Essentially that it is the home of the resident</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The Preamble sets out the purpose and goals of the legislation</a:t>
            </a:r>
          </a:p>
          <a:p>
            <a:pPr eaLnBrk="1" hangingPunct="1">
              <a:lnSpc>
                <a:spcPct val="90000"/>
              </a:lnSpc>
              <a:spcBef>
                <a:spcPct val="50000"/>
              </a:spcBef>
              <a:buFont typeface="Wingdings" pitchFamily="2" charset="2"/>
              <a:buChar char="§"/>
            </a:pPr>
            <a:r>
              <a:rPr lang="en-CA" altLang="en-US" sz="2400" i="1">
                <a:solidFill>
                  <a:srgbClr val="000000"/>
                </a:solidFill>
                <a:latin typeface="Calibri" panose="020F0502020204030204" pitchFamily="34" charset="0"/>
                <a:cs typeface="Calibri" panose="020F0502020204030204" pitchFamily="34" charset="0"/>
              </a:rPr>
              <a:t>FLTCA</a:t>
            </a:r>
            <a:r>
              <a:rPr lang="en-CA" altLang="en-US" sz="2400">
                <a:solidFill>
                  <a:srgbClr val="000000"/>
                </a:solidFill>
                <a:latin typeface="Calibri" panose="020F0502020204030204" pitchFamily="34" charset="0"/>
                <a:cs typeface="Calibri" panose="020F0502020204030204" pitchFamily="34" charset="0"/>
              </a:rPr>
              <a:t> has increased what is in the Preamble</a:t>
            </a:r>
          </a:p>
          <a:p>
            <a:pPr eaLnBrk="1" hangingPunct="1">
              <a:lnSpc>
                <a:spcPct val="90000"/>
              </a:lnSpc>
              <a:spcBef>
                <a:spcPct val="50000"/>
              </a:spcBef>
              <a:buFont typeface="Wingdings" pitchFamily="2" charset="2"/>
              <a:buChar char="§"/>
            </a:pPr>
            <a:endParaRPr lang="en-CA" altLang="en-US" sz="2400">
              <a:solidFill>
                <a:srgbClr val="000000"/>
              </a:solidFill>
              <a:latin typeface="Calibri" panose="020F0502020204030204" pitchFamily="34" charset="0"/>
              <a:cs typeface="Calibri" panose="020F0502020204030204" pitchFamily="34" charset="0"/>
            </a:endParaRPr>
          </a:p>
          <a:p>
            <a:pPr eaLnBrk="1" hangingPunct="1">
              <a:lnSpc>
                <a:spcPct val="90000"/>
              </a:lnSpc>
              <a:spcBef>
                <a:spcPct val="50000"/>
              </a:spcBef>
              <a:buFont typeface="Wingdings" pitchFamily="2" charset="2"/>
              <a:buChar char="§"/>
            </a:pPr>
            <a:endParaRPr lang="en-CA" altLang="en-US" sz="240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3">
            <a:extLst>
              <a:ext uri="{FF2B5EF4-FFF2-40B4-BE49-F238E27FC236}">
                <a16:creationId xmlns:a16="http://schemas.microsoft.com/office/drawing/2014/main" id="{0C936ABF-BA90-119E-046C-906AAE1B91C1}"/>
              </a:ext>
            </a:extLst>
          </p:cNvPr>
          <p:cNvSpPr txBox="1">
            <a:spLocks noChangeArrowheads="1"/>
          </p:cNvSpPr>
          <p:nvPr/>
        </p:nvSpPr>
        <p:spPr bwMode="auto">
          <a:xfrm>
            <a:off x="2627313" y="620713"/>
            <a:ext cx="60610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rPr>
              <a:t>Residents’ Bill of Rights</a:t>
            </a:r>
            <a:r>
              <a:rPr lang="en-US" altLang="en-US" sz="4000" b="1">
                <a:solidFill>
                  <a:srgbClr val="000000"/>
                </a:solidFill>
                <a:latin typeface="Calibri" panose="020F0502020204030204" pitchFamily="34" charset="0"/>
                <a:cs typeface="Calibri" panose="020F0502020204030204" pitchFamily="34" charset="0"/>
              </a:rPr>
              <a:t> </a:t>
            </a:r>
            <a:endParaRPr lang="en-CA" altLang="en-US" sz="4000" b="1">
              <a:solidFill>
                <a:srgbClr val="000000"/>
              </a:solidFill>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819E0AAF-987A-10A8-3763-F4623ADE39D6}"/>
              </a:ext>
            </a:extLst>
          </p:cNvPr>
          <p:cNvSpPr txBox="1"/>
          <p:nvPr/>
        </p:nvSpPr>
        <p:spPr>
          <a:xfrm>
            <a:off x="468313" y="1700213"/>
            <a:ext cx="7935912" cy="4940300"/>
          </a:xfrm>
          <a:prstGeom prst="rect">
            <a:avLst/>
          </a:prstGeom>
          <a:noFill/>
        </p:spPr>
        <p:txBody>
          <a:bodyPr>
            <a:spAutoFit/>
          </a:bodyPr>
          <a:lstStyle/>
          <a:p>
            <a:pPr marL="204788" indent="-204788" eaLnBrk="1" hangingPunct="1">
              <a:spcAft>
                <a:spcPts val="225"/>
              </a:spcAft>
              <a:buClr>
                <a:srgbClr val="000000"/>
              </a:buClr>
              <a:buSzPct val="110000"/>
              <a:buFont typeface="Wingdings" panose="05000000000000000000" pitchFamily="2" charset="2"/>
              <a:buChar char="§"/>
              <a:defRPr/>
            </a:pPr>
            <a:r>
              <a:rPr lang="en-CA" altLang="en-US" sz="2400" dirty="0">
                <a:solidFill>
                  <a:srgbClr val="000000"/>
                </a:solidFill>
                <a:latin typeface="Calibri" panose="020F0502020204030204" pitchFamily="34" charset="0"/>
              </a:rPr>
              <a:t>Residents Rights can be enforced as a contract in Court</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dirty="0">
                <a:solidFill>
                  <a:srgbClr val="000000"/>
                </a:solidFill>
                <a:latin typeface="Calibri" panose="020F0502020204030204" pitchFamily="34" charset="0"/>
              </a:rPr>
              <a:t>Guides interpretation of:</a:t>
            </a:r>
          </a:p>
          <a:p>
            <a:pPr marL="557213" lvl="1" indent="-214313">
              <a:spcAft>
                <a:spcPts val="225"/>
              </a:spcAft>
              <a:buClr>
                <a:srgbClr val="000000"/>
              </a:buClr>
              <a:buSzPct val="110000"/>
              <a:buFont typeface="Wingdings" panose="05000000000000000000" pitchFamily="2" charset="2"/>
              <a:buChar char="Ø"/>
              <a:defRPr/>
            </a:pPr>
            <a:r>
              <a:rPr lang="en-CA" altLang="en-US" sz="2400" dirty="0">
                <a:solidFill>
                  <a:srgbClr val="000000"/>
                </a:solidFill>
                <a:latin typeface="Calibri" panose="020F0502020204030204" pitchFamily="34" charset="0"/>
              </a:rPr>
              <a:t>The Act and regulations</a:t>
            </a:r>
          </a:p>
          <a:p>
            <a:pPr marL="557213" lvl="1" indent="-214313">
              <a:spcAft>
                <a:spcPts val="225"/>
              </a:spcAft>
              <a:buClr>
                <a:srgbClr val="000000"/>
              </a:buClr>
              <a:buSzPct val="110000"/>
              <a:buFont typeface="Wingdings" panose="05000000000000000000" pitchFamily="2" charset="2"/>
              <a:buChar char="Ø"/>
              <a:defRPr/>
            </a:pPr>
            <a:r>
              <a:rPr lang="en-CA" altLang="en-US" sz="2400" dirty="0">
                <a:solidFill>
                  <a:srgbClr val="000000"/>
                </a:solidFill>
                <a:latin typeface="Calibri" panose="020F0502020204030204" pitchFamily="34" charset="0"/>
              </a:rPr>
              <a:t>Agreements between the licensee and Crown/agent</a:t>
            </a:r>
          </a:p>
          <a:p>
            <a:pPr marL="557213" lvl="1" indent="-214313">
              <a:spcAft>
                <a:spcPts val="225"/>
              </a:spcAft>
              <a:buClr>
                <a:srgbClr val="000000"/>
              </a:buClr>
              <a:buSzPct val="110000"/>
              <a:buFont typeface="Wingdings" panose="05000000000000000000" pitchFamily="2" charset="2"/>
              <a:buChar char="Ø"/>
              <a:defRPr/>
            </a:pPr>
            <a:r>
              <a:rPr lang="en-CA" altLang="en-US" sz="2400" dirty="0">
                <a:solidFill>
                  <a:srgbClr val="000000"/>
                </a:solidFill>
                <a:latin typeface="Calibri" panose="020F0502020204030204" pitchFamily="34" charset="0"/>
              </a:rPr>
              <a:t>Agreements between the licensee and resident/SDM</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dirty="0">
                <a:solidFill>
                  <a:srgbClr val="000000"/>
                </a:solidFill>
                <a:latin typeface="Calibri" panose="020F0502020204030204" pitchFamily="34" charset="0"/>
              </a:rPr>
              <a:t>Just because a “right” does not appear in the Residents’ Bill of Rights – does not mean that the resident does not have that “right”</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dirty="0">
                <a:solidFill>
                  <a:srgbClr val="000000"/>
                </a:solidFill>
                <a:latin typeface="Calibri" panose="020F0502020204030204" pitchFamily="34" charset="0"/>
              </a:rPr>
              <a:t>Residents do not “lose” rights that all others have just because they move into a long-term care home</a:t>
            </a:r>
          </a:p>
          <a:p>
            <a:pPr>
              <a:spcAft>
                <a:spcPts val="225"/>
              </a:spcAft>
              <a:buClr>
                <a:srgbClr val="000000"/>
              </a:buClr>
              <a:buSzPct val="110000"/>
              <a:defRPr/>
            </a:pPr>
            <a:endParaRPr lang="en-CA" altLang="en-US" sz="2400" dirty="0">
              <a:solidFill>
                <a:srgbClr val="000000"/>
              </a:solidFill>
              <a:latin typeface="Calibri" panose="020F0502020204030204" pitchFamily="34" charset="0"/>
            </a:endParaRPr>
          </a:p>
          <a:p>
            <a:pPr marL="204788" indent="-204788" eaLnBrk="1" hangingPunct="1">
              <a:spcAft>
                <a:spcPts val="225"/>
              </a:spcAft>
              <a:buClr>
                <a:srgbClr val="000000"/>
              </a:buClr>
              <a:buSzPct val="110000"/>
              <a:buFont typeface="Wingdings" panose="05000000000000000000" pitchFamily="2" charset="2"/>
              <a:buChar char="§"/>
              <a:defRPr/>
            </a:pPr>
            <a:endParaRPr lang="en-CA" altLang="en-US" b="1" dirty="0">
              <a:solidFill>
                <a:srgbClr val="000000"/>
              </a:solidFill>
              <a:latin typeface="Calibri" panose="020F0502020204030204" pitchFamily="34" charset="0"/>
              <a:cs typeface="Calibri" panose="020F0502020204030204" pitchFamily="34" charset="0"/>
            </a:endParaRP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3">
            <a:extLst>
              <a:ext uri="{FF2B5EF4-FFF2-40B4-BE49-F238E27FC236}">
                <a16:creationId xmlns:a16="http://schemas.microsoft.com/office/drawing/2014/main" id="{5155D4AE-4C75-A59D-97C3-89E0F4A63A6E}"/>
              </a:ext>
            </a:extLst>
          </p:cNvPr>
          <p:cNvSpPr txBox="1">
            <a:spLocks noChangeArrowheads="1"/>
          </p:cNvSpPr>
          <p:nvPr/>
        </p:nvSpPr>
        <p:spPr bwMode="auto">
          <a:xfrm>
            <a:off x="2484438" y="260350"/>
            <a:ext cx="60610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t>Changes to the Residents’ Bill of Rights</a:t>
            </a:r>
            <a:r>
              <a:rPr lang="en-US" altLang="en-US" sz="4000" b="1">
                <a:latin typeface="Calibri" panose="020F0502020204030204" pitchFamily="34" charset="0"/>
                <a:cs typeface="Calibri" panose="020F0502020204030204" pitchFamily="34" charset="0"/>
              </a:rPr>
              <a:t> </a:t>
            </a:r>
            <a:endParaRPr lang="en-CA" altLang="en-US" sz="4000" b="1">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46B240F4-DE98-5364-4691-FDC0876461F2}"/>
              </a:ext>
            </a:extLst>
          </p:cNvPr>
          <p:cNvSpPr txBox="1"/>
          <p:nvPr/>
        </p:nvSpPr>
        <p:spPr>
          <a:xfrm>
            <a:off x="468313" y="1844675"/>
            <a:ext cx="7935912" cy="4227513"/>
          </a:xfrm>
          <a:prstGeom prst="rect">
            <a:avLst/>
          </a:prstGeom>
          <a:noFill/>
        </p:spPr>
        <p:txBody>
          <a:bodyPr>
            <a:spAutoFit/>
          </a:bodyPr>
          <a:lstStyle/>
          <a:p>
            <a:pPr marL="204788" indent="-204788" eaLnBrk="1" hangingPunct="1">
              <a:spcAft>
                <a:spcPts val="225"/>
              </a:spcAft>
              <a:buClr>
                <a:srgbClr val="000000"/>
              </a:buClr>
              <a:buSzPct val="110000"/>
              <a:buFont typeface="Wingdings" panose="05000000000000000000" pitchFamily="2" charset="2"/>
              <a:buChar char="§"/>
              <a:defRPr/>
            </a:pPr>
            <a:r>
              <a:rPr lang="en-CA" altLang="en-US" sz="2400" dirty="0">
                <a:latin typeface="Calibri" panose="020F0502020204030204" pitchFamily="34" charset="0"/>
              </a:rPr>
              <a:t>Twenty-nine (29) rights </a:t>
            </a:r>
          </a:p>
          <a:p>
            <a:pPr marL="557213" lvl="1" indent="-214313">
              <a:spcAft>
                <a:spcPts val="225"/>
              </a:spcAft>
              <a:buClr>
                <a:srgbClr val="000000"/>
              </a:buClr>
              <a:buSzPct val="110000"/>
              <a:buFont typeface="Wingdings" panose="05000000000000000000" pitchFamily="2" charset="2"/>
              <a:buChar char="Ø"/>
              <a:defRPr/>
            </a:pPr>
            <a:r>
              <a:rPr lang="en-CA" altLang="en-US" sz="2400" dirty="0">
                <a:latin typeface="Calibri" panose="020F0502020204030204" pitchFamily="34" charset="0"/>
              </a:rPr>
              <a:t>Was 27 under the </a:t>
            </a:r>
            <a:r>
              <a:rPr lang="en-CA" altLang="en-US" sz="2400" i="1" dirty="0">
                <a:latin typeface="Calibri" panose="020F0502020204030204" pitchFamily="34" charset="0"/>
              </a:rPr>
              <a:t>LTCHA</a:t>
            </a:r>
            <a:endParaRPr lang="en-CA" altLang="en-US" sz="2400" dirty="0">
              <a:latin typeface="Calibri" panose="020F0502020204030204" pitchFamily="34" charset="0"/>
            </a:endParaRPr>
          </a:p>
          <a:p>
            <a:pPr marL="214313" indent="-214313">
              <a:spcAft>
                <a:spcPts val="225"/>
              </a:spcAft>
              <a:buClr>
                <a:srgbClr val="000000"/>
              </a:buClr>
              <a:buSzPct val="110000"/>
              <a:buFont typeface="Wingdings" panose="05000000000000000000" pitchFamily="2" charset="2"/>
              <a:buChar char="§"/>
              <a:defRPr/>
            </a:pPr>
            <a:r>
              <a:rPr lang="en-CA" altLang="en-US" sz="2400" dirty="0">
                <a:latin typeface="Calibri" panose="020F0502020204030204" pitchFamily="34" charset="0"/>
              </a:rPr>
              <a:t>Two brand new rights</a:t>
            </a:r>
          </a:p>
          <a:p>
            <a:pPr marL="800100" lvl="1" indent="-342900">
              <a:spcAft>
                <a:spcPts val="225"/>
              </a:spcAft>
              <a:buClr>
                <a:srgbClr val="000000"/>
              </a:buClr>
              <a:buSzPct val="110000"/>
              <a:buFont typeface="Wingdings" panose="05000000000000000000" pitchFamily="2" charset="2"/>
              <a:buChar char="Ø"/>
              <a:defRPr/>
            </a:pPr>
            <a:r>
              <a:rPr lang="en-CA" altLang="en-US" sz="2400" dirty="0">
                <a:latin typeface="Calibri" panose="020F0502020204030204" pitchFamily="34" charset="0"/>
              </a:rPr>
              <a:t>#20 – Caregiver Support</a:t>
            </a:r>
          </a:p>
          <a:p>
            <a:pPr marL="800100" lvl="1" indent="-342900">
              <a:spcAft>
                <a:spcPts val="225"/>
              </a:spcAft>
              <a:buClr>
                <a:srgbClr val="000000"/>
              </a:buClr>
              <a:buSzPct val="110000"/>
              <a:buFont typeface="Wingdings" panose="05000000000000000000" pitchFamily="2" charset="2"/>
              <a:buChar char="Ø"/>
              <a:defRPr/>
            </a:pPr>
            <a:r>
              <a:rPr lang="en-CA" altLang="en-US" sz="2400" dirty="0">
                <a:latin typeface="Calibri" panose="020F0502020204030204" pitchFamily="34" charset="0"/>
              </a:rPr>
              <a:t>#25 – Palliative Care Philosophy</a:t>
            </a:r>
          </a:p>
          <a:p>
            <a:pPr marL="214313" indent="-214313">
              <a:spcAft>
                <a:spcPts val="225"/>
              </a:spcAft>
              <a:buClr>
                <a:srgbClr val="000000"/>
              </a:buClr>
              <a:buSzPct val="110000"/>
              <a:buFont typeface="Wingdings" panose="05000000000000000000" pitchFamily="2" charset="2"/>
              <a:buChar char="§"/>
              <a:defRPr/>
            </a:pPr>
            <a:r>
              <a:rPr lang="en-CA" altLang="en-US" sz="2400" dirty="0">
                <a:latin typeface="Calibri" panose="020F0502020204030204" pitchFamily="34" charset="0"/>
              </a:rPr>
              <a:t>Amendment to wording</a:t>
            </a:r>
          </a:p>
          <a:p>
            <a:pPr marL="214313" indent="-214313">
              <a:spcAft>
                <a:spcPts val="225"/>
              </a:spcAft>
              <a:buClr>
                <a:srgbClr val="000000"/>
              </a:buClr>
              <a:buSzPct val="110000"/>
              <a:buFont typeface="Wingdings" panose="05000000000000000000" pitchFamily="2" charset="2"/>
              <a:buChar char="§"/>
              <a:defRPr/>
            </a:pPr>
            <a:r>
              <a:rPr lang="en-CA" altLang="en-US" sz="2400" dirty="0">
                <a:latin typeface="Calibri" panose="020F0502020204030204" pitchFamily="34" charset="0"/>
              </a:rPr>
              <a:t>Grouped rights together under headings </a:t>
            </a:r>
          </a:p>
          <a:p>
            <a:pPr marL="214313" indent="-214313">
              <a:spcAft>
                <a:spcPts val="225"/>
              </a:spcAft>
              <a:buClr>
                <a:srgbClr val="000000"/>
              </a:buClr>
              <a:buSzPct val="110000"/>
              <a:buFont typeface="Wingdings" panose="05000000000000000000" pitchFamily="2" charset="2"/>
              <a:buChar char="§"/>
              <a:defRPr/>
            </a:pPr>
            <a:r>
              <a:rPr lang="en-CA" altLang="en-US" sz="2400" dirty="0">
                <a:latin typeface="Calibri" panose="020F0502020204030204" pitchFamily="34" charset="0"/>
              </a:rPr>
              <a:t>Amended to have gender neutral language</a:t>
            </a:r>
          </a:p>
          <a:p>
            <a:pPr marL="742950" lvl="1" indent="-285750">
              <a:spcAft>
                <a:spcPts val="225"/>
              </a:spcAft>
              <a:buClr>
                <a:srgbClr val="000000"/>
              </a:buClr>
              <a:buSzPct val="110000"/>
              <a:buFont typeface="Wingdings" panose="05000000000000000000" pitchFamily="2" charset="2"/>
              <a:buChar char="Ø"/>
              <a:defRPr/>
            </a:pPr>
            <a:r>
              <a:rPr lang="en-CA" altLang="en-US" sz="2400" dirty="0">
                <a:latin typeface="Calibri" panose="020F0502020204030204" pitchFamily="34" charset="0"/>
              </a:rPr>
              <a:t>Removed “his or her” and replaced with “their” </a:t>
            </a:r>
            <a:endParaRPr lang="en-US" altLang="en-US" sz="2400" dirty="0">
              <a:latin typeface="Calibri" panose="020F0502020204030204" pitchFamily="34" charset="0"/>
            </a:endParaRPr>
          </a:p>
          <a:p>
            <a:pPr marL="204788" indent="-204788" eaLnBrk="1" hangingPunct="1">
              <a:spcAft>
                <a:spcPts val="225"/>
              </a:spcAft>
              <a:buClr>
                <a:srgbClr val="000000"/>
              </a:buClr>
              <a:buSzPct val="110000"/>
              <a:buFont typeface="Wingdings" panose="05000000000000000000" pitchFamily="2" charset="2"/>
              <a:buChar char="§"/>
              <a:defRPr/>
            </a:pPr>
            <a:endParaRPr lang="en-CA" altLang="en-US" b="1" dirty="0">
              <a:latin typeface="Calibri" panose="020F0502020204030204" pitchFamily="34" charset="0"/>
              <a:cs typeface="Calibri" panose="020F0502020204030204" pitchFamily="34" charset="0"/>
            </a:endParaRP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3">
            <a:extLst>
              <a:ext uri="{FF2B5EF4-FFF2-40B4-BE49-F238E27FC236}">
                <a16:creationId xmlns:a16="http://schemas.microsoft.com/office/drawing/2014/main" id="{F28D53C5-6C35-9196-7E92-2F9CBBED08D0}"/>
              </a:ext>
            </a:extLst>
          </p:cNvPr>
          <p:cNvSpPr txBox="1">
            <a:spLocks noChangeArrowheads="1"/>
          </p:cNvSpPr>
          <p:nvPr/>
        </p:nvSpPr>
        <p:spPr bwMode="auto">
          <a:xfrm>
            <a:off x="2555875" y="260350"/>
            <a:ext cx="60610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t>New:  Rights Headings and Groupings</a:t>
            </a:r>
            <a:endParaRPr lang="en-CA" altLang="en-US" sz="4000" b="1">
              <a:latin typeface="Calibri" panose="020F0502020204030204" pitchFamily="34" charset="0"/>
              <a:cs typeface="Calibri" panose="020F0502020204030204" pitchFamily="34" charset="0"/>
            </a:endParaRPr>
          </a:p>
        </p:txBody>
      </p:sp>
      <p:sp>
        <p:nvSpPr>
          <p:cNvPr id="27651" name="TextBox 2">
            <a:extLst>
              <a:ext uri="{FF2B5EF4-FFF2-40B4-BE49-F238E27FC236}">
                <a16:creationId xmlns:a16="http://schemas.microsoft.com/office/drawing/2014/main" id="{3589BCA1-D024-D494-A320-B4F6974D7E08}"/>
              </a:ext>
            </a:extLst>
          </p:cNvPr>
          <p:cNvSpPr txBox="1">
            <a:spLocks noChangeArrowheads="1"/>
          </p:cNvSpPr>
          <p:nvPr/>
        </p:nvSpPr>
        <p:spPr bwMode="auto">
          <a:xfrm>
            <a:off x="457200" y="1760538"/>
            <a:ext cx="7935913"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04788" indent="-2047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225"/>
              </a:spcAft>
              <a:buClr>
                <a:srgbClr val="000000"/>
              </a:buClr>
              <a:buSzPct val="110000"/>
              <a:buFont typeface="Wingdings" pitchFamily="2" charset="2"/>
              <a:buChar char="§"/>
            </a:pPr>
            <a:r>
              <a:rPr lang="en-CA" altLang="en-US" sz="2400">
                <a:latin typeface="Calibri" panose="020F0502020204030204" pitchFamily="34" charset="0"/>
                <a:cs typeface="Calibri" panose="020F0502020204030204" pitchFamily="34" charset="0"/>
              </a:rPr>
              <a:t>Right to be Treated with Respect</a:t>
            </a:r>
          </a:p>
          <a:p>
            <a:pPr eaLnBrk="1" hangingPunct="1">
              <a:spcBef>
                <a:spcPct val="0"/>
              </a:spcBef>
              <a:spcAft>
                <a:spcPts val="225"/>
              </a:spcAft>
              <a:buClr>
                <a:srgbClr val="000000"/>
              </a:buClr>
              <a:buSzPct val="110000"/>
              <a:buFont typeface="Wingdings" pitchFamily="2" charset="2"/>
              <a:buChar char="§"/>
            </a:pPr>
            <a:r>
              <a:rPr lang="en-CA" altLang="en-US" sz="2400">
                <a:latin typeface="Calibri" panose="020F0502020204030204" pitchFamily="34" charset="0"/>
                <a:cs typeface="Calibri" panose="020F0502020204030204" pitchFamily="34" charset="0"/>
              </a:rPr>
              <a:t>Right to Freedom from Abuse and Neglect</a:t>
            </a:r>
          </a:p>
          <a:p>
            <a:pPr eaLnBrk="1" hangingPunct="1">
              <a:spcBef>
                <a:spcPct val="0"/>
              </a:spcBef>
              <a:spcAft>
                <a:spcPts val="225"/>
              </a:spcAft>
              <a:buClr>
                <a:srgbClr val="000000"/>
              </a:buClr>
              <a:buSzPct val="110000"/>
              <a:buFont typeface="Wingdings" pitchFamily="2" charset="2"/>
              <a:buChar char="§"/>
            </a:pPr>
            <a:r>
              <a:rPr lang="en-CA" altLang="en-US" sz="2400">
                <a:latin typeface="Calibri" panose="020F0502020204030204" pitchFamily="34" charset="0"/>
                <a:cs typeface="Calibri" panose="020F0502020204030204" pitchFamily="34" charset="0"/>
              </a:rPr>
              <a:t>Right to an Optimal Quality of Life</a:t>
            </a:r>
          </a:p>
          <a:p>
            <a:pPr eaLnBrk="1" hangingPunct="1">
              <a:spcBef>
                <a:spcPct val="0"/>
              </a:spcBef>
              <a:spcAft>
                <a:spcPts val="225"/>
              </a:spcAft>
              <a:buClr>
                <a:srgbClr val="000000"/>
              </a:buClr>
              <a:buSzPct val="110000"/>
              <a:buFont typeface="Wingdings" pitchFamily="2" charset="2"/>
              <a:buChar char="§"/>
            </a:pPr>
            <a:r>
              <a:rPr lang="en-CA" altLang="en-US" sz="2400">
                <a:latin typeface="Calibri" panose="020F0502020204030204" pitchFamily="34" charset="0"/>
                <a:cs typeface="Calibri" panose="020F0502020204030204" pitchFamily="34" charset="0"/>
              </a:rPr>
              <a:t>Right to Quality Care and Self-Determination</a:t>
            </a:r>
          </a:p>
          <a:p>
            <a:pPr eaLnBrk="1" hangingPunct="1">
              <a:spcBef>
                <a:spcPct val="0"/>
              </a:spcBef>
              <a:spcAft>
                <a:spcPts val="225"/>
              </a:spcAft>
              <a:buClr>
                <a:srgbClr val="000000"/>
              </a:buClr>
              <a:buSzPct val="110000"/>
              <a:buFont typeface="Wingdings" pitchFamily="2" charset="2"/>
              <a:buChar char="§"/>
            </a:pPr>
            <a:r>
              <a:rPr lang="en-CA" altLang="en-US" sz="2400">
                <a:latin typeface="Calibri" panose="020F0502020204030204" pitchFamily="34" charset="0"/>
                <a:cs typeface="Calibri" panose="020F0502020204030204" pitchFamily="34" charset="0"/>
              </a:rPr>
              <a:t>Right to be Informed, Participate, and Make a Complaint</a:t>
            </a:r>
          </a:p>
          <a:p>
            <a:pPr eaLnBrk="1" hangingPunct="1">
              <a:spcBef>
                <a:spcPct val="0"/>
              </a:spcBef>
              <a:spcAft>
                <a:spcPts val="225"/>
              </a:spcAft>
              <a:buClr>
                <a:srgbClr val="000000"/>
              </a:buClr>
              <a:buSzPct val="110000"/>
              <a:buFont typeface="Wingdings" pitchFamily="2" charset="2"/>
              <a:buChar char="§"/>
            </a:pPr>
            <a:endParaRPr lang="en-CA" altLang="en-US" sz="1800" b="1"/>
          </a:p>
          <a:p>
            <a:pPr eaLnBrk="1" hangingPunct="1">
              <a:spcBef>
                <a:spcPct val="0"/>
              </a:spcBef>
              <a:spcAft>
                <a:spcPts val="225"/>
              </a:spcAft>
              <a:buClr>
                <a:srgbClr val="000000"/>
              </a:buClr>
              <a:buSzPct val="110000"/>
              <a:buFont typeface="Wingdings" pitchFamily="2" charset="2"/>
              <a:buChar char="§"/>
            </a:pPr>
            <a:endParaRPr lang="en-CA" altLang="en-US" sz="1800">
              <a:latin typeface="Calibri" panose="020F0502020204030204" pitchFamily="34"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3">
            <a:extLst>
              <a:ext uri="{FF2B5EF4-FFF2-40B4-BE49-F238E27FC236}">
                <a16:creationId xmlns:a16="http://schemas.microsoft.com/office/drawing/2014/main" id="{ED318CB5-A70D-D5A1-A54F-733B681C5954}"/>
              </a:ext>
            </a:extLst>
          </p:cNvPr>
          <p:cNvSpPr txBox="1">
            <a:spLocks noChangeArrowheads="1"/>
          </p:cNvSpPr>
          <p:nvPr/>
        </p:nvSpPr>
        <p:spPr bwMode="auto">
          <a:xfrm>
            <a:off x="2411413" y="260350"/>
            <a:ext cx="58372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latin typeface="Calibri" panose="020F0502020204030204" pitchFamily="34" charset="0"/>
                <a:cs typeface="Calibri" panose="020F0502020204030204" pitchFamily="34" charset="0"/>
              </a:rPr>
              <a:t>Right #1</a:t>
            </a:r>
            <a:r>
              <a:rPr lang="en-US" altLang="en-US" sz="4000" b="1">
                <a:latin typeface="Calibri" panose="020F0502020204030204" pitchFamily="34" charset="0"/>
                <a:cs typeface="Calibri" panose="020F0502020204030204" pitchFamily="34" charset="0"/>
              </a:rPr>
              <a:t> </a:t>
            </a:r>
            <a:endParaRPr lang="en-CA" altLang="en-US" sz="4000" b="1">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09C5EF49-F272-BCCD-4295-4866AFAC9936}"/>
              </a:ext>
            </a:extLst>
          </p:cNvPr>
          <p:cNvSpPr txBox="1"/>
          <p:nvPr/>
        </p:nvSpPr>
        <p:spPr>
          <a:xfrm>
            <a:off x="457200" y="1760538"/>
            <a:ext cx="7935913" cy="6607175"/>
          </a:xfrm>
          <a:prstGeom prst="rect">
            <a:avLst/>
          </a:prstGeom>
          <a:noFill/>
        </p:spPr>
        <p:txBody>
          <a:bodyPr>
            <a:spAutoFit/>
          </a:bodyPr>
          <a:lstStyle/>
          <a:p>
            <a:pPr marL="257175" indent="-257175">
              <a:buFontTx/>
              <a:buAutoNum type="arabicPeriod"/>
              <a:defRPr/>
            </a:pPr>
            <a:r>
              <a:rPr lang="en-CA" sz="2400" dirty="0">
                <a:latin typeface="Calibri" panose="020F0502020204030204" pitchFamily="34" charset="0"/>
                <a:cs typeface="Calibri" panose="020F0502020204030204" pitchFamily="34" charset="0"/>
              </a:rPr>
              <a:t>Every resident has the right to be treated with courtesy and respect and in a way that fully recognizes the resident’s </a:t>
            </a:r>
            <a:r>
              <a:rPr lang="en-CA" sz="2400" b="1" dirty="0">
                <a:latin typeface="Calibri" panose="020F0502020204030204" pitchFamily="34" charset="0"/>
                <a:cs typeface="Calibri" panose="020F0502020204030204" pitchFamily="34" charset="0"/>
              </a:rPr>
              <a:t>inherent dignity, worth </a:t>
            </a:r>
            <a:r>
              <a:rPr lang="en-CA" sz="2400" dirty="0">
                <a:latin typeface="Calibri" panose="020F0502020204030204" pitchFamily="34" charset="0"/>
                <a:cs typeface="Calibri" panose="020F0502020204030204" pitchFamily="34" charset="0"/>
              </a:rPr>
              <a:t>and individuality, </a:t>
            </a:r>
            <a:r>
              <a:rPr lang="en-CA" sz="2400" b="1" dirty="0">
                <a:latin typeface="Calibri" panose="020F0502020204030204" pitchFamily="34" charset="0"/>
                <a:cs typeface="Calibri" panose="020F0502020204030204" pitchFamily="34" charset="0"/>
              </a:rPr>
              <a:t>regardless of their race, ancestry, place of origin, colour, ethnic origin, citizenship, creed, sex, sexual orientation, gender identity, gender expression, age, marital status, family status or disability.</a:t>
            </a:r>
          </a:p>
          <a:p>
            <a:pPr marL="257175" indent="-257175">
              <a:buFontTx/>
              <a:buAutoNum type="arabicPeriod"/>
              <a:defRPr/>
            </a:pPr>
            <a:endParaRPr lang="en-CA" sz="2400" b="1" dirty="0">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CA" sz="2400" dirty="0">
                <a:latin typeface="Calibri" panose="020F0502020204030204" pitchFamily="34" charset="0"/>
                <a:cs typeface="Calibri" panose="020F0502020204030204" pitchFamily="34" charset="0"/>
              </a:rPr>
              <a:t>Amended to reflect wording of under the </a:t>
            </a:r>
            <a:r>
              <a:rPr lang="en-CA" sz="2400" i="1" dirty="0">
                <a:latin typeface="Calibri" panose="020F0502020204030204" pitchFamily="34" charset="0"/>
                <a:cs typeface="Calibri" panose="020F0502020204030204" pitchFamily="34" charset="0"/>
              </a:rPr>
              <a:t>Ontario Human Rights Code</a:t>
            </a:r>
          </a:p>
          <a:p>
            <a:pPr marL="600075" lvl="1" indent="-257175">
              <a:buFont typeface="Wingdings" panose="05000000000000000000" pitchFamily="2" charset="2"/>
              <a:buChar char="Ø"/>
              <a:defRPr/>
            </a:pPr>
            <a:r>
              <a:rPr lang="en-CA" sz="2400" dirty="0">
                <a:latin typeface="Calibri" panose="020F0502020204030204" pitchFamily="34" charset="0"/>
                <a:cs typeface="Calibri" panose="020F0502020204030204" pitchFamily="34" charset="0"/>
              </a:rPr>
              <a:t>Long-term care homes were already, and continue to be, subject to the </a:t>
            </a:r>
            <a:r>
              <a:rPr lang="en-CA" sz="2400" i="1" dirty="0">
                <a:latin typeface="Calibri" panose="020F0502020204030204" pitchFamily="34" charset="0"/>
                <a:cs typeface="Calibri" panose="020F0502020204030204" pitchFamily="34" charset="0"/>
              </a:rPr>
              <a:t>Ontario Human Rights Code</a:t>
            </a:r>
            <a:endParaRPr lang="en-CA" sz="2400" dirty="0">
              <a:latin typeface="Calibri" panose="020F0502020204030204" pitchFamily="34" charset="0"/>
              <a:cs typeface="Calibri" panose="020F0502020204030204" pitchFamily="34" charset="0"/>
            </a:endParaRPr>
          </a:p>
          <a:p>
            <a:pPr marL="342900" lvl="1">
              <a:defRPr/>
            </a:pPr>
            <a:endParaRPr lang="en-CA" sz="2400" dirty="0">
              <a:latin typeface="Calibri" panose="020F0502020204030204" pitchFamily="34" charset="0"/>
              <a:cs typeface="Calibri" panose="020F0502020204030204" pitchFamily="34" charset="0"/>
            </a:endParaRPr>
          </a:p>
          <a:p>
            <a:pPr marL="257175" indent="-257175">
              <a:buFontTx/>
              <a:buAutoNum type="arabicPeriod"/>
              <a:defRPr/>
            </a:pPr>
            <a:endParaRPr lang="en-US" sz="2400" dirty="0">
              <a:latin typeface="Calibri" panose="020F0502020204030204" pitchFamily="34" charset="0"/>
              <a:cs typeface="Calibri" panose="020F0502020204030204" pitchFamily="34" charset="0"/>
            </a:endParaRPr>
          </a:p>
          <a:p>
            <a:pPr marL="257175" indent="-257175">
              <a:buFont typeface="Wingdings" panose="05000000000000000000" pitchFamily="2" charset="2"/>
              <a:buChar char="§"/>
              <a:defRPr/>
            </a:pPr>
            <a:endParaRPr lang="en-US" sz="2400" dirty="0">
              <a:latin typeface="Calibri" panose="020F0502020204030204" pitchFamily="34" charset="0"/>
              <a:cs typeface="Calibri" panose="020F0502020204030204" pitchFamily="34" charset="0"/>
            </a:endParaRPr>
          </a:p>
          <a:p>
            <a:pPr eaLnBrk="1" hangingPunct="1">
              <a:spcAft>
                <a:spcPts val="225"/>
              </a:spcAft>
              <a:buClr>
                <a:srgbClr val="000000"/>
              </a:buClr>
              <a:buSzPct val="110000"/>
              <a:defRPr/>
            </a:pPr>
            <a:endParaRPr lang="en-CA" altLang="en-US" sz="2400" dirty="0">
              <a:latin typeface="Calibri" panose="020F0502020204030204" pitchFamily="34" charset="0"/>
            </a:endParaRPr>
          </a:p>
          <a:p>
            <a:pPr marL="204788" indent="-204788" eaLnBrk="1" hangingPunct="1">
              <a:spcAft>
                <a:spcPts val="225"/>
              </a:spcAft>
              <a:buClr>
                <a:srgbClr val="000000"/>
              </a:buClr>
              <a:buSzPct val="110000"/>
              <a:buFont typeface="Wingdings" panose="05000000000000000000" pitchFamily="2" charset="2"/>
              <a:buChar char="§"/>
              <a:defRPr/>
            </a:pPr>
            <a:endParaRPr lang="en-CA" altLang="en-US" b="1" dirty="0">
              <a:latin typeface="Calibri" panose="020F0502020204030204" pitchFamily="34" charset="0"/>
              <a:cs typeface="Calibri" panose="020F0502020204030204" pitchFamily="34" charset="0"/>
            </a:endParaRP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Box 3">
            <a:extLst>
              <a:ext uri="{FF2B5EF4-FFF2-40B4-BE49-F238E27FC236}">
                <a16:creationId xmlns:a16="http://schemas.microsoft.com/office/drawing/2014/main" id="{2C0688AB-E2FC-D158-CBE4-1132BD0CB52F}"/>
              </a:ext>
            </a:extLst>
          </p:cNvPr>
          <p:cNvSpPr txBox="1">
            <a:spLocks noChangeArrowheads="1"/>
          </p:cNvSpPr>
          <p:nvPr/>
        </p:nvSpPr>
        <p:spPr bwMode="auto">
          <a:xfrm>
            <a:off x="2339975" y="188913"/>
            <a:ext cx="59769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latin typeface="Calibri" panose="020F0502020204030204" pitchFamily="34" charset="0"/>
                <a:cs typeface="Calibri" panose="020F0502020204030204" pitchFamily="34" charset="0"/>
              </a:rPr>
              <a:t>Rights #4 and #5</a:t>
            </a:r>
          </a:p>
        </p:txBody>
      </p:sp>
      <p:sp>
        <p:nvSpPr>
          <p:cNvPr id="3" name="TextBox 2">
            <a:extLst>
              <a:ext uri="{FF2B5EF4-FFF2-40B4-BE49-F238E27FC236}">
                <a16:creationId xmlns:a16="http://schemas.microsoft.com/office/drawing/2014/main" id="{8371CE19-AC2F-8A23-B6B0-BA8F772C379A}"/>
              </a:ext>
            </a:extLst>
          </p:cNvPr>
          <p:cNvSpPr txBox="1"/>
          <p:nvPr/>
        </p:nvSpPr>
        <p:spPr>
          <a:xfrm>
            <a:off x="457200" y="1760538"/>
            <a:ext cx="7935913" cy="3770312"/>
          </a:xfrm>
          <a:prstGeom prst="rect">
            <a:avLst/>
          </a:prstGeom>
          <a:noFill/>
        </p:spPr>
        <p:txBody>
          <a:bodyPr>
            <a:spAutoFit/>
          </a:bodyPr>
          <a:lstStyle/>
          <a:p>
            <a:pPr marL="257175" indent="-257175">
              <a:buFontTx/>
              <a:buAutoNum type="arabicPeriod" startAt="4"/>
              <a:defRPr/>
            </a:pPr>
            <a:r>
              <a:rPr lang="en-CA" sz="2400" dirty="0">
                <a:latin typeface="Calibri" panose="020F0502020204030204" pitchFamily="34" charset="0"/>
                <a:cs typeface="Calibri" panose="020F0502020204030204" pitchFamily="34" charset="0"/>
              </a:rPr>
              <a:t>Every resident has the right </a:t>
            </a:r>
            <a:r>
              <a:rPr lang="en-CA" sz="2400" b="1" dirty="0">
                <a:latin typeface="Calibri" panose="020F0502020204030204" pitchFamily="34" charset="0"/>
                <a:cs typeface="Calibri" panose="020F0502020204030204" pitchFamily="34" charset="0"/>
              </a:rPr>
              <a:t>to freedom </a:t>
            </a:r>
            <a:r>
              <a:rPr lang="en-CA" sz="2400" dirty="0">
                <a:latin typeface="Calibri" panose="020F0502020204030204" pitchFamily="34" charset="0"/>
                <a:cs typeface="Calibri" panose="020F0502020204030204" pitchFamily="34" charset="0"/>
              </a:rPr>
              <a:t>from abuse.</a:t>
            </a:r>
          </a:p>
          <a:p>
            <a:pPr marL="257175" indent="-257175">
              <a:buFontTx/>
              <a:buAutoNum type="arabicPeriod" startAt="4"/>
              <a:defRPr/>
            </a:pPr>
            <a:endParaRPr lang="en-US" sz="2400" dirty="0">
              <a:latin typeface="Calibri" panose="020F0502020204030204" pitchFamily="34" charset="0"/>
              <a:cs typeface="Calibri" panose="020F0502020204030204" pitchFamily="34" charset="0"/>
            </a:endParaRPr>
          </a:p>
          <a:p>
            <a:pPr>
              <a:defRPr/>
            </a:pPr>
            <a:r>
              <a:rPr lang="en-CA" sz="2400" dirty="0">
                <a:latin typeface="Calibri" panose="020F0502020204030204" pitchFamily="34" charset="0"/>
                <a:cs typeface="Calibri" panose="020F0502020204030204" pitchFamily="34" charset="0"/>
              </a:rPr>
              <a:t>5.  Every resident has the right </a:t>
            </a:r>
            <a:r>
              <a:rPr lang="en-CA" sz="2400" b="1" dirty="0">
                <a:latin typeface="Calibri" panose="020F0502020204030204" pitchFamily="34" charset="0"/>
                <a:cs typeface="Calibri" panose="020F0502020204030204" pitchFamily="34" charset="0"/>
              </a:rPr>
              <a:t>to freedom </a:t>
            </a:r>
            <a:r>
              <a:rPr lang="en-CA" sz="2400" dirty="0">
                <a:latin typeface="Calibri" panose="020F0502020204030204" pitchFamily="34" charset="0"/>
                <a:cs typeface="Calibri" panose="020F0502020204030204" pitchFamily="34" charset="0"/>
              </a:rPr>
              <a:t>from neglect by the licensee and staff.</a:t>
            </a:r>
            <a:endParaRPr lang="en-US" sz="2400" dirty="0">
              <a:latin typeface="Calibri" panose="020F0502020204030204" pitchFamily="34" charset="0"/>
              <a:cs typeface="Calibri" panose="020F0502020204030204" pitchFamily="34" charset="0"/>
            </a:endParaRPr>
          </a:p>
          <a:p>
            <a:pPr eaLnBrk="1" hangingPunct="1">
              <a:spcAft>
                <a:spcPts val="225"/>
              </a:spcAft>
              <a:buClr>
                <a:srgbClr val="000000"/>
              </a:buClr>
              <a:buSzPct val="110000"/>
              <a:defRPr/>
            </a:pPr>
            <a:endParaRPr lang="en-CA" altLang="en-US" sz="2400" dirty="0">
              <a:latin typeface="Calibri" panose="020F0502020204030204" pitchFamily="34" charset="0"/>
              <a:cs typeface="Calibri" panose="020F0502020204030204" pitchFamily="34" charset="0"/>
            </a:endParaRPr>
          </a:p>
          <a:p>
            <a:pPr marL="557213" lvl="1" indent="-214313">
              <a:spcAft>
                <a:spcPts val="225"/>
              </a:spcAft>
              <a:buClr>
                <a:srgbClr val="000000"/>
              </a:buClr>
              <a:buSzPct val="110000"/>
              <a:buFont typeface="Wingdings" panose="05000000000000000000" pitchFamily="2" charset="2"/>
              <a:buChar char="Ø"/>
              <a:defRPr/>
            </a:pPr>
            <a:r>
              <a:rPr lang="en-CA" altLang="en-US" sz="2400" dirty="0">
                <a:latin typeface="Calibri" panose="020F0502020204030204" pitchFamily="34" charset="0"/>
                <a:cs typeface="Calibri" panose="020F0502020204030204" pitchFamily="34" charset="0"/>
              </a:rPr>
              <a:t>These rights previously stated residents were “protected from” neglect and abuse</a:t>
            </a:r>
            <a:br>
              <a:rPr lang="en-CA" altLang="en-US" sz="2400" dirty="0">
                <a:latin typeface="Calibri" panose="020F0502020204030204" pitchFamily="34" charset="0"/>
                <a:cs typeface="Calibri" panose="020F0502020204030204" pitchFamily="34" charset="0"/>
              </a:rPr>
            </a:br>
            <a:endParaRPr lang="en-CA" altLang="en-US" sz="2400" dirty="0">
              <a:latin typeface="Calibri" panose="020F0502020204030204" pitchFamily="34" charset="0"/>
              <a:cs typeface="Calibri" panose="020F0502020204030204" pitchFamily="34" charset="0"/>
            </a:endParaRPr>
          </a:p>
          <a:p>
            <a:pPr marL="557213" lvl="1" indent="-214313">
              <a:spcAft>
                <a:spcPts val="225"/>
              </a:spcAft>
              <a:buClr>
                <a:srgbClr val="000000"/>
              </a:buClr>
              <a:buSzPct val="110000"/>
              <a:buFont typeface="Wingdings" panose="05000000000000000000" pitchFamily="2" charset="2"/>
              <a:buChar char="Ø"/>
              <a:defRPr/>
            </a:pPr>
            <a:r>
              <a:rPr lang="en-CA" altLang="en-US" sz="2400" dirty="0">
                <a:latin typeface="Calibri" panose="020F0502020204030204" pitchFamily="34" charset="0"/>
                <a:cs typeface="Calibri" panose="020F0502020204030204" pitchFamily="34" charset="0"/>
              </a:rPr>
              <a:t>Are tied to the abuse sections in the Act and Regulation</a:t>
            </a: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3">
            <a:extLst>
              <a:ext uri="{FF2B5EF4-FFF2-40B4-BE49-F238E27FC236}">
                <a16:creationId xmlns:a16="http://schemas.microsoft.com/office/drawing/2014/main" id="{A8865CF5-EEA6-D2EC-C279-BEA3A604DEB4}"/>
              </a:ext>
            </a:extLst>
          </p:cNvPr>
          <p:cNvSpPr txBox="1">
            <a:spLocks noChangeArrowheads="1"/>
          </p:cNvSpPr>
          <p:nvPr/>
        </p:nvSpPr>
        <p:spPr bwMode="auto">
          <a:xfrm>
            <a:off x="2333625" y="260350"/>
            <a:ext cx="60594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latin typeface="Calibri" panose="020F0502020204030204" pitchFamily="34" charset="0"/>
                <a:cs typeface="Calibri" panose="020F0502020204030204" pitchFamily="34" charset="0"/>
              </a:rPr>
              <a:t>Right #6</a:t>
            </a:r>
          </a:p>
        </p:txBody>
      </p:sp>
      <p:sp>
        <p:nvSpPr>
          <p:cNvPr id="3" name="TextBox 2">
            <a:extLst>
              <a:ext uri="{FF2B5EF4-FFF2-40B4-BE49-F238E27FC236}">
                <a16:creationId xmlns:a16="http://schemas.microsoft.com/office/drawing/2014/main" id="{86DC9A2E-66AB-B431-BEBD-4B183816E31B}"/>
              </a:ext>
            </a:extLst>
          </p:cNvPr>
          <p:cNvSpPr txBox="1"/>
          <p:nvPr/>
        </p:nvSpPr>
        <p:spPr>
          <a:xfrm>
            <a:off x="457200" y="1760538"/>
            <a:ext cx="7935913" cy="5407025"/>
          </a:xfrm>
          <a:prstGeom prst="rect">
            <a:avLst/>
          </a:prstGeom>
          <a:noFill/>
        </p:spPr>
        <p:txBody>
          <a:bodyPr>
            <a:spAutoFit/>
          </a:bodyPr>
          <a:lstStyle/>
          <a:p>
            <a:pPr marL="257175" indent="-257175">
              <a:buFontTx/>
              <a:buAutoNum type="arabicPeriod" startAt="6"/>
              <a:defRPr/>
            </a:pPr>
            <a:r>
              <a:rPr lang="en-CA" sz="2400" dirty="0">
                <a:latin typeface="Calibri" panose="020F0502020204030204" pitchFamily="34" charset="0"/>
                <a:cs typeface="Calibri" panose="020F0502020204030204" pitchFamily="34" charset="0"/>
              </a:rPr>
              <a:t>Every resident has the right to communicate in confidence, receive visitors of their choice and consult in private with any person without interference.</a:t>
            </a:r>
          </a:p>
          <a:p>
            <a:pPr marL="257175" indent="-257175">
              <a:buFontTx/>
              <a:buAutoNum type="arabicPeriod" startAt="6"/>
              <a:defRPr/>
            </a:pPr>
            <a:endParaRPr lang="en-CA" sz="2400" dirty="0">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CA" sz="2400" dirty="0">
                <a:latin typeface="Calibri" panose="020F0502020204030204" pitchFamily="34" charset="0"/>
                <a:cs typeface="Calibri" panose="020F0502020204030204" pitchFamily="34" charset="0"/>
              </a:rPr>
              <a:t>New regulations related to homes having “visitor policies” ostensibly to ensure that visitors are allowed in, may conflict with this section if they “interfere” with visitors, by limiting where and when can visit, barring them, serving with Trespass Notices, etc.</a:t>
            </a:r>
          </a:p>
          <a:p>
            <a:pPr marL="257175" indent="-257175">
              <a:buFontTx/>
              <a:buAutoNum type="arabicPeriod" startAt="6"/>
              <a:defRPr/>
            </a:pPr>
            <a:endParaRPr lang="en-US" dirty="0">
              <a:latin typeface="Calibri" panose="020F0502020204030204" pitchFamily="34" charset="0"/>
              <a:cs typeface="Calibri" panose="020F0502020204030204" pitchFamily="34" charset="0"/>
            </a:endParaRPr>
          </a:p>
          <a:p>
            <a:pPr marL="257175" indent="-257175">
              <a:buFontTx/>
              <a:buAutoNum type="arabicPeriod" startAt="8"/>
              <a:defRPr/>
            </a:pPr>
            <a:endParaRPr lang="en-US" dirty="0">
              <a:latin typeface="Calibri" panose="020F0502020204030204" pitchFamily="34" charset="0"/>
              <a:cs typeface="Calibri" panose="020F0502020204030204" pitchFamily="34" charset="0"/>
            </a:endParaRPr>
          </a:p>
          <a:p>
            <a:pPr marL="257175" indent="-257175">
              <a:buFontTx/>
              <a:buAutoNum type="arabicPeriod" startAt="15"/>
              <a:defRPr/>
            </a:pPr>
            <a:endParaRPr lang="en-US" dirty="0"/>
          </a:p>
          <a:p>
            <a:pPr>
              <a:defRPr/>
            </a:pPr>
            <a:endParaRPr lang="en-US" dirty="0"/>
          </a:p>
          <a:p>
            <a:pPr eaLnBrk="1" hangingPunct="1">
              <a:spcAft>
                <a:spcPts val="225"/>
              </a:spcAft>
              <a:buClr>
                <a:srgbClr val="000000"/>
              </a:buClr>
              <a:buSzPct val="110000"/>
              <a:defRPr/>
            </a:pPr>
            <a:endParaRPr lang="en-CA" altLang="en-US" dirty="0">
              <a:latin typeface="Calibri" panose="020F0502020204030204" pitchFamily="34" charset="0"/>
            </a:endParaRPr>
          </a:p>
          <a:p>
            <a:pPr marL="204788" indent="-204788" eaLnBrk="1" hangingPunct="1">
              <a:spcAft>
                <a:spcPts val="225"/>
              </a:spcAft>
              <a:buClr>
                <a:srgbClr val="000000"/>
              </a:buClr>
              <a:buSzPct val="110000"/>
              <a:buFont typeface="Wingdings" panose="05000000000000000000" pitchFamily="2" charset="2"/>
              <a:buChar char="§"/>
              <a:defRPr/>
            </a:pPr>
            <a:endParaRPr lang="en-CA" altLang="en-US" b="1" dirty="0">
              <a:latin typeface="Calibri" panose="020F0502020204030204" pitchFamily="34" charset="0"/>
              <a:cs typeface="Calibri" panose="020F0502020204030204" pitchFamily="34" charset="0"/>
            </a:endParaRP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Box 3">
            <a:extLst>
              <a:ext uri="{FF2B5EF4-FFF2-40B4-BE49-F238E27FC236}">
                <a16:creationId xmlns:a16="http://schemas.microsoft.com/office/drawing/2014/main" id="{C3353AFA-AB66-8B5E-4110-2035E88677C0}"/>
              </a:ext>
            </a:extLst>
          </p:cNvPr>
          <p:cNvSpPr txBox="1">
            <a:spLocks noChangeArrowheads="1"/>
          </p:cNvSpPr>
          <p:nvPr/>
        </p:nvSpPr>
        <p:spPr bwMode="auto">
          <a:xfrm>
            <a:off x="2333625" y="260350"/>
            <a:ext cx="60594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latin typeface="Calibri" panose="020F0502020204030204" pitchFamily="34" charset="0"/>
                <a:cs typeface="Calibri" panose="020F0502020204030204" pitchFamily="34" charset="0"/>
              </a:rPr>
              <a:t>Right #8</a:t>
            </a:r>
          </a:p>
        </p:txBody>
      </p:sp>
      <p:sp>
        <p:nvSpPr>
          <p:cNvPr id="3" name="TextBox 2">
            <a:extLst>
              <a:ext uri="{FF2B5EF4-FFF2-40B4-BE49-F238E27FC236}">
                <a16:creationId xmlns:a16="http://schemas.microsoft.com/office/drawing/2014/main" id="{AD3EF0F2-C2B4-B5C0-D576-4502409E5BF7}"/>
              </a:ext>
            </a:extLst>
          </p:cNvPr>
          <p:cNvSpPr txBox="1"/>
          <p:nvPr/>
        </p:nvSpPr>
        <p:spPr>
          <a:xfrm>
            <a:off x="457200" y="1760538"/>
            <a:ext cx="7935913" cy="4760912"/>
          </a:xfrm>
          <a:prstGeom prst="rect">
            <a:avLst/>
          </a:prstGeom>
          <a:noFill/>
        </p:spPr>
        <p:txBody>
          <a:bodyPr>
            <a:spAutoFit/>
          </a:bodyPr>
          <a:lstStyle/>
          <a:p>
            <a:pPr marL="257175" indent="-257175">
              <a:buFontTx/>
              <a:buAutoNum type="arabicPeriod" startAt="8"/>
              <a:defRPr/>
            </a:pPr>
            <a:r>
              <a:rPr lang="en-CA" sz="2400" dirty="0">
                <a:latin typeface="Calibri" panose="020F0502020204030204" pitchFamily="34" charset="0"/>
                <a:cs typeface="Calibri" panose="020F0502020204030204" pitchFamily="34" charset="0"/>
              </a:rPr>
              <a:t>Every resident has the right to share a room with another resident according to their mutual wishes, if appropriate accommodation is available.</a:t>
            </a:r>
          </a:p>
          <a:p>
            <a:pPr marL="257175" indent="-257175">
              <a:buFontTx/>
              <a:buAutoNum type="arabicPeriod" startAt="8"/>
              <a:defRPr/>
            </a:pPr>
            <a:endParaRPr lang="en-CA" sz="2400" dirty="0">
              <a:latin typeface="Calibri" panose="020F0502020204030204" pitchFamily="34" charset="0"/>
              <a:cs typeface="Calibri" panose="020F0502020204030204" pitchFamily="34" charset="0"/>
            </a:endParaRPr>
          </a:p>
          <a:p>
            <a:pPr marL="557213" lvl="1" indent="-214313">
              <a:buFont typeface="Wingdings" panose="05000000000000000000" pitchFamily="2" charset="2"/>
              <a:buChar char="Ø"/>
              <a:defRPr/>
            </a:pPr>
            <a:r>
              <a:rPr lang="en-CA" sz="2400" dirty="0">
                <a:latin typeface="Calibri" panose="020F0502020204030204" pitchFamily="34" charset="0"/>
                <a:cs typeface="Calibri" panose="020F0502020204030204" pitchFamily="34" charset="0"/>
              </a:rPr>
              <a:t>Newly built homes often do not have any shared rooms, which makes this right impossible to meet, and is problematic for spouses/partners who want to continue to be together</a:t>
            </a:r>
          </a:p>
          <a:p>
            <a:pPr marL="257175" indent="-257175">
              <a:buFontTx/>
              <a:buAutoNum type="arabicPeriod" startAt="8"/>
              <a:defRPr/>
            </a:pPr>
            <a:endParaRPr lang="en-US" dirty="0">
              <a:latin typeface="Calibri" panose="020F0502020204030204" pitchFamily="34" charset="0"/>
              <a:cs typeface="Calibri" panose="020F0502020204030204" pitchFamily="34" charset="0"/>
            </a:endParaRPr>
          </a:p>
          <a:p>
            <a:pPr marL="257175" indent="-257175">
              <a:buFontTx/>
              <a:buAutoNum type="arabicPeriod" startAt="15"/>
              <a:defRPr/>
            </a:pPr>
            <a:endParaRPr lang="en-US" dirty="0"/>
          </a:p>
          <a:p>
            <a:pPr>
              <a:defRPr/>
            </a:pPr>
            <a:endParaRPr lang="en-US" dirty="0"/>
          </a:p>
          <a:p>
            <a:pPr eaLnBrk="1" hangingPunct="1">
              <a:spcAft>
                <a:spcPts val="225"/>
              </a:spcAft>
              <a:buClr>
                <a:srgbClr val="000000"/>
              </a:buClr>
              <a:buSzPct val="110000"/>
              <a:defRPr/>
            </a:pPr>
            <a:endParaRPr lang="en-CA" altLang="en-US" dirty="0">
              <a:latin typeface="Calibri" panose="020F0502020204030204" pitchFamily="34" charset="0"/>
            </a:endParaRPr>
          </a:p>
          <a:p>
            <a:pPr marL="204788" indent="-204788" eaLnBrk="1" hangingPunct="1">
              <a:spcAft>
                <a:spcPts val="225"/>
              </a:spcAft>
              <a:buClr>
                <a:srgbClr val="000000"/>
              </a:buClr>
              <a:buSzPct val="110000"/>
              <a:buFont typeface="Wingdings" panose="05000000000000000000" pitchFamily="2" charset="2"/>
              <a:buChar char="§"/>
              <a:defRPr/>
            </a:pPr>
            <a:endParaRPr lang="en-CA" altLang="en-US" b="1" dirty="0">
              <a:latin typeface="Calibri" panose="020F0502020204030204" pitchFamily="34" charset="0"/>
              <a:cs typeface="Calibri" panose="020F0502020204030204" pitchFamily="34" charset="0"/>
            </a:endParaRP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Box 3">
            <a:extLst>
              <a:ext uri="{FF2B5EF4-FFF2-40B4-BE49-F238E27FC236}">
                <a16:creationId xmlns:a16="http://schemas.microsoft.com/office/drawing/2014/main" id="{0DA0D386-694A-08BF-2CCF-5FD986436FAE}"/>
              </a:ext>
            </a:extLst>
          </p:cNvPr>
          <p:cNvSpPr txBox="1">
            <a:spLocks noChangeArrowheads="1"/>
          </p:cNvSpPr>
          <p:nvPr/>
        </p:nvSpPr>
        <p:spPr bwMode="auto">
          <a:xfrm>
            <a:off x="2268538" y="620713"/>
            <a:ext cx="60102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latin typeface="Calibri" panose="020F0502020204030204" pitchFamily="34" charset="0"/>
                <a:cs typeface="Calibri" panose="020F0502020204030204" pitchFamily="34" charset="0"/>
              </a:rPr>
              <a:t>Right #16</a:t>
            </a:r>
          </a:p>
        </p:txBody>
      </p:sp>
      <p:sp>
        <p:nvSpPr>
          <p:cNvPr id="3" name="TextBox 2">
            <a:extLst>
              <a:ext uri="{FF2B5EF4-FFF2-40B4-BE49-F238E27FC236}">
                <a16:creationId xmlns:a16="http://schemas.microsoft.com/office/drawing/2014/main" id="{6A496652-65A4-D70E-5595-FC623083135A}"/>
              </a:ext>
            </a:extLst>
          </p:cNvPr>
          <p:cNvSpPr txBox="1"/>
          <p:nvPr/>
        </p:nvSpPr>
        <p:spPr>
          <a:xfrm>
            <a:off x="457200" y="1760538"/>
            <a:ext cx="7935913" cy="3140075"/>
          </a:xfrm>
          <a:prstGeom prst="rect">
            <a:avLst/>
          </a:prstGeom>
          <a:noFill/>
        </p:spPr>
        <p:txBody>
          <a:bodyPr>
            <a:spAutoFit/>
          </a:bodyPr>
          <a:lstStyle/>
          <a:p>
            <a:pPr marL="257175" indent="-257175">
              <a:buFontTx/>
              <a:buAutoNum type="arabicPeriod" startAt="16"/>
              <a:defRPr/>
            </a:pPr>
            <a:r>
              <a:rPr lang="en-CA" sz="2400" dirty="0">
                <a:latin typeface="Calibri" panose="020F0502020204030204" pitchFamily="34" charset="0"/>
                <a:cs typeface="Calibri" panose="020F0502020204030204" pitchFamily="34" charset="0"/>
              </a:rPr>
              <a:t>Every resident has the right to </a:t>
            </a:r>
            <a:r>
              <a:rPr lang="en-CA" sz="2400" b="1" dirty="0">
                <a:latin typeface="Calibri" panose="020F0502020204030204" pitchFamily="34" charset="0"/>
                <a:cs typeface="Calibri" panose="020F0502020204030204" pitchFamily="34" charset="0"/>
              </a:rPr>
              <a:t>proper accommodation, nutrition, care and services consistent with their needs.</a:t>
            </a:r>
          </a:p>
          <a:p>
            <a:pPr marL="257175" indent="-257175">
              <a:buFontTx/>
              <a:buAutoNum type="arabicPeriod" startAt="16"/>
              <a:defRPr/>
            </a:pPr>
            <a:endParaRPr lang="en-CA" sz="2400" b="1" dirty="0">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CA" altLang="en-US" sz="2400" dirty="0">
                <a:latin typeface="Calibri" panose="020F0502020204030204" pitchFamily="34" charset="0"/>
                <a:cs typeface="Calibri" panose="020F0502020204030204" pitchFamily="34" charset="0"/>
              </a:rPr>
              <a:t>Previous wording was right to be properly sheltered, fed, clothed, groomed and cared for in a manner consistent with his or her needs.</a:t>
            </a:r>
          </a:p>
          <a:p>
            <a:pPr>
              <a:defRPr/>
            </a:pPr>
            <a:endParaRPr lang="en-US" dirty="0">
              <a:latin typeface="Calibri" panose="020F0502020204030204" pitchFamily="34" charset="0"/>
              <a:cs typeface="Calibri" panose="020F0502020204030204" pitchFamily="34" charset="0"/>
            </a:endParaRPr>
          </a:p>
          <a:p>
            <a:pPr marL="257175" indent="-257175">
              <a:buFontTx/>
              <a:buAutoNum type="arabicPeriod" startAt="18"/>
              <a:defRPr/>
            </a:pPr>
            <a:endParaRPr lang="en-US" dirty="0"/>
          </a:p>
          <a:p>
            <a:pPr marL="88106">
              <a:spcAft>
                <a:spcPts val="225"/>
              </a:spcAft>
              <a:buClr>
                <a:srgbClr val="000000"/>
              </a:buClr>
              <a:buSzPct val="95000"/>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a:extLst>
              <a:ext uri="{FF2B5EF4-FFF2-40B4-BE49-F238E27FC236}">
                <a16:creationId xmlns:a16="http://schemas.microsoft.com/office/drawing/2014/main" id="{647119D9-D633-687C-BADB-05664A3624FF}"/>
              </a:ext>
            </a:extLst>
          </p:cNvPr>
          <p:cNvSpPr txBox="1">
            <a:spLocks noGrp="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CA" altLang="en-US" sz="1000"/>
          </a:p>
        </p:txBody>
      </p:sp>
      <p:sp>
        <p:nvSpPr>
          <p:cNvPr id="8195" name="Rectangle 2">
            <a:extLst>
              <a:ext uri="{FF2B5EF4-FFF2-40B4-BE49-F238E27FC236}">
                <a16:creationId xmlns:a16="http://schemas.microsoft.com/office/drawing/2014/main" id="{62004CB5-BF97-907F-006B-7B7734ADBD02}"/>
              </a:ext>
            </a:extLst>
          </p:cNvPr>
          <p:cNvSpPr>
            <a:spLocks noGrp="1" noChangeArrowheads="1"/>
          </p:cNvSpPr>
          <p:nvPr>
            <p:ph type="title" idx="4294967295"/>
          </p:nvPr>
        </p:nvSpPr>
        <p:spPr>
          <a:xfrm>
            <a:off x="2124075" y="404813"/>
            <a:ext cx="6480175" cy="1036637"/>
          </a:xfrm>
        </p:spPr>
        <p:txBody>
          <a:bodyPr/>
          <a:lstStyle/>
          <a:p>
            <a:r>
              <a:rPr lang="en-CA" altLang="en-US" b="1"/>
              <a:t>Disclaimer</a:t>
            </a:r>
          </a:p>
        </p:txBody>
      </p:sp>
      <p:sp>
        <p:nvSpPr>
          <p:cNvPr id="8196" name="Rectangle 3">
            <a:extLst>
              <a:ext uri="{FF2B5EF4-FFF2-40B4-BE49-F238E27FC236}">
                <a16:creationId xmlns:a16="http://schemas.microsoft.com/office/drawing/2014/main" id="{A4D8559D-D1D9-C655-2A0F-42C618775AAE}"/>
              </a:ext>
            </a:extLst>
          </p:cNvPr>
          <p:cNvSpPr>
            <a:spLocks noGrp="1" noChangeArrowheads="1"/>
          </p:cNvSpPr>
          <p:nvPr>
            <p:ph type="body" idx="4294967295"/>
          </p:nvPr>
        </p:nvSpPr>
        <p:spPr/>
        <p:txBody>
          <a:bodyPr/>
          <a:lstStyle/>
          <a:p>
            <a:pPr>
              <a:lnSpc>
                <a:spcPct val="80000"/>
              </a:lnSpc>
            </a:pPr>
            <a:r>
              <a:rPr lang="en-CA" altLang="en-US" sz="2400"/>
              <a:t>This presentation and any material provided for this presentation is not legal advice but is only legal information for educational purposes </a:t>
            </a:r>
          </a:p>
          <a:p>
            <a:pPr>
              <a:lnSpc>
                <a:spcPct val="80000"/>
              </a:lnSpc>
            </a:pPr>
            <a:endParaRPr lang="en-CA" altLang="en-US" sz="2400"/>
          </a:p>
          <a:p>
            <a:pPr>
              <a:lnSpc>
                <a:spcPct val="80000"/>
              </a:lnSpc>
            </a:pPr>
            <a:r>
              <a:rPr lang="en-CA" altLang="en-US" sz="2400"/>
              <a:t>Legal issues are FACT SPECIFIC and require factual information in order to provide legal advice to resolve an issue/problem/determine your rights</a:t>
            </a:r>
          </a:p>
          <a:p>
            <a:pPr>
              <a:lnSpc>
                <a:spcPct val="80000"/>
              </a:lnSpc>
              <a:buFont typeface="Wingdings" pitchFamily="2" charset="2"/>
              <a:buNone/>
            </a:pPr>
            <a:endParaRPr lang="en-CA" altLang="en-US" sz="2400"/>
          </a:p>
          <a:p>
            <a:pPr>
              <a:lnSpc>
                <a:spcPct val="80000"/>
              </a:lnSpc>
            </a:pPr>
            <a:r>
              <a:rPr lang="en-CA" altLang="en-US" sz="2400"/>
              <a:t>If you require legal advice, please consult your own lawyer or legal advisor</a:t>
            </a:r>
          </a:p>
          <a:p>
            <a:pPr>
              <a:lnSpc>
                <a:spcPct val="80000"/>
              </a:lnSpc>
            </a:pPr>
            <a:endParaRPr lang="en-CA" altLang="en-US" sz="240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3">
            <a:extLst>
              <a:ext uri="{FF2B5EF4-FFF2-40B4-BE49-F238E27FC236}">
                <a16:creationId xmlns:a16="http://schemas.microsoft.com/office/drawing/2014/main" id="{17098122-B023-140F-7353-24454094630C}"/>
              </a:ext>
            </a:extLst>
          </p:cNvPr>
          <p:cNvSpPr txBox="1">
            <a:spLocks noChangeArrowheads="1"/>
          </p:cNvSpPr>
          <p:nvPr/>
        </p:nvSpPr>
        <p:spPr bwMode="auto">
          <a:xfrm>
            <a:off x="2051050" y="549275"/>
            <a:ext cx="6121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t>Right #20 </a:t>
            </a:r>
            <a:r>
              <a:rPr lang="en-US" altLang="en-US" sz="2100" b="1">
                <a:latin typeface="Calibri" panose="020F0502020204030204" pitchFamily="34" charset="0"/>
                <a:cs typeface="Calibri" panose="020F0502020204030204" pitchFamily="34" charset="0"/>
              </a:rPr>
              <a:t> </a:t>
            </a:r>
            <a:endParaRPr lang="en-CA" altLang="en-US" sz="2100" b="1">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F3B2344-B752-F6FF-C964-4D66E6B66944}"/>
              </a:ext>
            </a:extLst>
          </p:cNvPr>
          <p:cNvSpPr txBox="1"/>
          <p:nvPr/>
        </p:nvSpPr>
        <p:spPr>
          <a:xfrm>
            <a:off x="457200" y="1760538"/>
            <a:ext cx="7935913" cy="5129212"/>
          </a:xfrm>
          <a:prstGeom prst="rect">
            <a:avLst/>
          </a:prstGeom>
          <a:noFill/>
        </p:spPr>
        <p:txBody>
          <a:bodyPr>
            <a:spAutoFit/>
          </a:bodyPr>
          <a:lstStyle/>
          <a:p>
            <a:pPr marL="257175" indent="-257175">
              <a:buFontTx/>
              <a:buAutoNum type="arabicPeriod" startAt="20"/>
              <a:defRPr/>
            </a:pPr>
            <a:r>
              <a:rPr lang="en-CA" sz="2400" b="1" dirty="0">
                <a:latin typeface="Calibri" panose="020F0502020204030204" pitchFamily="34" charset="0"/>
                <a:cs typeface="Calibri" panose="020F0502020204030204" pitchFamily="34" charset="0"/>
              </a:rPr>
              <a:t>Every resident has a right to ongoing and safe support from their caregivers to support their physical, mental, social and emotional wellbeing and their quality of life and to assistance in contacting a caregiver or other person to support their needs.</a:t>
            </a:r>
          </a:p>
          <a:p>
            <a:pPr marL="257175" indent="-257175">
              <a:buFontTx/>
              <a:buAutoNum type="arabicPeriod" startAt="20"/>
              <a:defRPr/>
            </a:pPr>
            <a:endParaRPr lang="en-CA" sz="2400" b="1" dirty="0">
              <a:latin typeface="Calibri" panose="020F0502020204030204" pitchFamily="34" charset="0"/>
              <a:cs typeface="Calibri" panose="020F0502020204030204" pitchFamily="34" charset="0"/>
            </a:endParaRPr>
          </a:p>
          <a:p>
            <a:pPr marL="557213" lvl="1" indent="-214313">
              <a:buFont typeface="Wingdings" panose="05000000000000000000" pitchFamily="2" charset="2"/>
              <a:buChar char="Ø"/>
              <a:defRPr/>
            </a:pPr>
            <a:r>
              <a:rPr lang="en-CA" sz="2400" dirty="0">
                <a:latin typeface="Calibri" panose="020F0502020204030204" pitchFamily="34" charset="0"/>
                <a:cs typeface="Calibri" panose="020F0502020204030204" pitchFamily="34" charset="0"/>
              </a:rPr>
              <a:t>New – direct result of barring of caregivers during the pandemic</a:t>
            </a:r>
            <a:br>
              <a:rPr lang="en-CA" sz="2400" dirty="0">
                <a:latin typeface="Calibri" panose="020F0502020204030204" pitchFamily="34" charset="0"/>
                <a:cs typeface="Calibri" panose="020F0502020204030204" pitchFamily="34" charset="0"/>
              </a:rPr>
            </a:br>
            <a:endParaRPr lang="en-CA" sz="2400" dirty="0">
              <a:latin typeface="Calibri" panose="020F0502020204030204" pitchFamily="34" charset="0"/>
              <a:cs typeface="Calibri" panose="020F0502020204030204" pitchFamily="34" charset="0"/>
            </a:endParaRPr>
          </a:p>
          <a:p>
            <a:pPr marL="257175" indent="-257175">
              <a:buFontTx/>
              <a:buAutoNum type="arabicPeriod" startAt="23"/>
              <a:defRPr/>
            </a:pPr>
            <a:endParaRPr lang="en-US" dirty="0">
              <a:latin typeface="Calibri" panose="020F0502020204030204" pitchFamily="34" charset="0"/>
              <a:cs typeface="Calibri" panose="020F0502020204030204" pitchFamily="34" charset="0"/>
            </a:endParaRPr>
          </a:p>
          <a:p>
            <a:pPr marL="257175" indent="-257175">
              <a:buFontTx/>
              <a:buAutoNum type="arabicPeriod" startAt="26"/>
              <a:defRPr/>
            </a:pPr>
            <a:endParaRPr lang="en-US" dirty="0"/>
          </a:p>
          <a:p>
            <a:pPr marL="257175" indent="-257175">
              <a:buFontTx/>
              <a:buAutoNum type="arabicPeriod" startAt="24"/>
              <a:defRPr/>
            </a:pPr>
            <a:endParaRPr lang="en-US" dirty="0"/>
          </a:p>
          <a:p>
            <a:pPr eaLnBrk="1" hangingPunct="1">
              <a:spcAft>
                <a:spcPts val="225"/>
              </a:spcAft>
              <a:buClr>
                <a:srgbClr val="000000"/>
              </a:buClr>
              <a:buSzPct val="110000"/>
              <a:defRPr/>
            </a:pPr>
            <a:endParaRPr lang="en-CA" altLang="en-US" dirty="0">
              <a:latin typeface="Calibri" panose="020F0502020204030204" pitchFamily="34" charset="0"/>
            </a:endParaRPr>
          </a:p>
          <a:p>
            <a:pPr marL="204788" indent="-204788" eaLnBrk="1" hangingPunct="1">
              <a:spcAft>
                <a:spcPts val="225"/>
              </a:spcAft>
              <a:buClr>
                <a:srgbClr val="000000"/>
              </a:buClr>
              <a:buSzPct val="110000"/>
              <a:buFont typeface="Wingdings" panose="05000000000000000000" pitchFamily="2" charset="2"/>
              <a:buChar char="§"/>
              <a:defRPr/>
            </a:pPr>
            <a:endParaRPr lang="en-CA" altLang="en-US" b="1" dirty="0">
              <a:latin typeface="Calibri" panose="020F0502020204030204" pitchFamily="34" charset="0"/>
              <a:cs typeface="Calibri" panose="020F0502020204030204" pitchFamily="34" charset="0"/>
            </a:endParaRP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Box 3">
            <a:extLst>
              <a:ext uri="{FF2B5EF4-FFF2-40B4-BE49-F238E27FC236}">
                <a16:creationId xmlns:a16="http://schemas.microsoft.com/office/drawing/2014/main" id="{AD9166AF-6D58-AE5A-F5DC-141CFAF1B42D}"/>
              </a:ext>
            </a:extLst>
          </p:cNvPr>
          <p:cNvSpPr txBox="1">
            <a:spLocks noChangeArrowheads="1"/>
          </p:cNvSpPr>
          <p:nvPr/>
        </p:nvSpPr>
        <p:spPr bwMode="auto">
          <a:xfrm>
            <a:off x="2411413" y="549275"/>
            <a:ext cx="58435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latin typeface="Calibri" panose="020F0502020204030204" pitchFamily="34" charset="0"/>
                <a:cs typeface="Calibri" panose="020F0502020204030204" pitchFamily="34" charset="0"/>
              </a:rPr>
              <a:t>Right #24</a:t>
            </a:r>
            <a:r>
              <a:rPr lang="en-US" altLang="en-US" sz="4000" b="1">
                <a:latin typeface="Calibri" panose="020F0502020204030204" pitchFamily="34" charset="0"/>
                <a:cs typeface="Calibri" panose="020F0502020204030204" pitchFamily="34" charset="0"/>
              </a:rPr>
              <a:t> </a:t>
            </a:r>
            <a:endParaRPr lang="en-CA" altLang="en-US" sz="4000" b="1">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9B0E240F-BB27-A58E-ACA2-3C61A6F051DE}"/>
              </a:ext>
            </a:extLst>
          </p:cNvPr>
          <p:cNvSpPr txBox="1"/>
          <p:nvPr/>
        </p:nvSpPr>
        <p:spPr>
          <a:xfrm>
            <a:off x="457200" y="1760538"/>
            <a:ext cx="7935913" cy="6699250"/>
          </a:xfrm>
          <a:prstGeom prst="rect">
            <a:avLst/>
          </a:prstGeom>
          <a:noFill/>
        </p:spPr>
        <p:txBody>
          <a:bodyPr>
            <a:spAutoFit/>
          </a:bodyPr>
          <a:lstStyle/>
          <a:p>
            <a:pPr marL="257175" indent="-257175">
              <a:buFontTx/>
              <a:buAutoNum type="arabicPeriod" startAt="24"/>
              <a:defRPr/>
            </a:pPr>
            <a:r>
              <a:rPr lang="en-CA" sz="2400" dirty="0">
                <a:latin typeface="Calibri" panose="020F0502020204030204" pitchFamily="34" charset="0"/>
                <a:cs typeface="Calibri" panose="020F0502020204030204" pitchFamily="34" charset="0"/>
              </a:rPr>
              <a:t>Every resident has the right not to be restrained, except in the limited circumstances provided for under this Act and subject to the requirements provided for under this Act.</a:t>
            </a:r>
          </a:p>
          <a:p>
            <a:pPr marL="257175" indent="-257175">
              <a:buFontTx/>
              <a:buAutoNum type="arabicPeriod" startAt="24"/>
              <a:defRPr/>
            </a:pPr>
            <a:endParaRPr lang="en-CA" sz="2400" dirty="0">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CA" sz="2400" dirty="0">
                <a:latin typeface="Calibri" panose="020F0502020204030204" pitchFamily="34" charset="0"/>
                <a:cs typeface="Calibri" panose="020F0502020204030204" pitchFamily="34" charset="0"/>
              </a:rPr>
              <a:t>At a future date, this will be amended to read “restrained or confined” in conjunction with the enacting of </a:t>
            </a:r>
            <a:r>
              <a:rPr lang="en-CA" sz="2400" i="1" dirty="0">
                <a:latin typeface="Calibri" panose="020F0502020204030204" pitchFamily="34" charset="0"/>
                <a:cs typeface="Calibri" panose="020F0502020204030204" pitchFamily="34" charset="0"/>
              </a:rPr>
              <a:t>FLTCA</a:t>
            </a:r>
            <a:r>
              <a:rPr lang="en-CA" sz="2400" dirty="0">
                <a:latin typeface="Calibri" panose="020F0502020204030204" pitchFamily="34" charset="0"/>
                <a:cs typeface="Calibri" panose="020F0502020204030204" pitchFamily="34" charset="0"/>
              </a:rPr>
              <a:t> s. 34. &amp; 34.1</a:t>
            </a:r>
            <a:br>
              <a:rPr lang="en-CA" sz="2400" dirty="0">
                <a:latin typeface="Calibri" panose="020F0502020204030204" pitchFamily="34" charset="0"/>
                <a:cs typeface="Calibri" panose="020F0502020204030204" pitchFamily="34" charset="0"/>
              </a:rPr>
            </a:br>
            <a:endParaRPr lang="en-CA" sz="2400" dirty="0">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CA" sz="2400" dirty="0">
                <a:latin typeface="Calibri" panose="020F0502020204030204" pitchFamily="34" charset="0"/>
                <a:cs typeface="Calibri" panose="020F0502020204030204" pitchFamily="34" charset="0"/>
              </a:rPr>
              <a:t>Confinement sections was also written into the </a:t>
            </a:r>
            <a:r>
              <a:rPr lang="en-CA" sz="2400" i="1" dirty="0">
                <a:latin typeface="Calibri" panose="020F0502020204030204" pitchFamily="34" charset="0"/>
                <a:cs typeface="Calibri" panose="020F0502020204030204" pitchFamily="34" charset="0"/>
              </a:rPr>
              <a:t>LTCHA</a:t>
            </a:r>
            <a:r>
              <a:rPr lang="en-CA" sz="2400" dirty="0">
                <a:latin typeface="Calibri" panose="020F0502020204030204" pitchFamily="34" charset="0"/>
                <a:cs typeface="Calibri" panose="020F0502020204030204" pitchFamily="34" charset="0"/>
              </a:rPr>
              <a:t> but never enacted – thus making ongoing confinement (detention) in LTCHs illegal </a:t>
            </a:r>
          </a:p>
          <a:p>
            <a:pPr marL="257175" indent="-257175">
              <a:buFontTx/>
              <a:buAutoNum type="arabicPeriod" startAt="24"/>
              <a:defRPr/>
            </a:pPr>
            <a:endParaRPr lang="en-US" dirty="0">
              <a:latin typeface="Calibri" panose="020F0502020204030204" pitchFamily="34" charset="0"/>
              <a:cs typeface="Calibri" panose="020F0502020204030204" pitchFamily="34" charset="0"/>
            </a:endParaRPr>
          </a:p>
          <a:p>
            <a:pPr marL="257175" indent="-257175">
              <a:buFontTx/>
              <a:buAutoNum type="arabicPeriod" startAt="26"/>
              <a:defRPr/>
            </a:pPr>
            <a:endParaRPr lang="en-US" dirty="0">
              <a:latin typeface="Calibri" panose="020F0502020204030204" pitchFamily="34" charset="0"/>
              <a:cs typeface="Calibri" panose="020F0502020204030204" pitchFamily="34" charset="0"/>
            </a:endParaRPr>
          </a:p>
          <a:p>
            <a:pPr marL="257175" indent="-257175">
              <a:buFontTx/>
              <a:buAutoNum type="arabicPeriod" startAt="23"/>
              <a:defRPr/>
            </a:pPr>
            <a:endParaRPr lang="en-CA" dirty="0">
              <a:latin typeface="Calibri" panose="020F0502020204030204" pitchFamily="34" charset="0"/>
              <a:cs typeface="Calibri" panose="020F0502020204030204" pitchFamily="34" charset="0"/>
            </a:endParaRPr>
          </a:p>
          <a:p>
            <a:pPr marL="257175" indent="-257175">
              <a:buFontTx/>
              <a:buAutoNum type="arabicPeriod" startAt="23"/>
              <a:defRPr/>
            </a:pPr>
            <a:endParaRPr lang="en-US" dirty="0">
              <a:latin typeface="Calibri" panose="020F0502020204030204" pitchFamily="34" charset="0"/>
              <a:cs typeface="Calibri" panose="020F0502020204030204" pitchFamily="34" charset="0"/>
            </a:endParaRPr>
          </a:p>
          <a:p>
            <a:pPr marL="257175" indent="-257175">
              <a:buFontTx/>
              <a:buAutoNum type="arabicPeriod" startAt="26"/>
              <a:defRPr/>
            </a:pPr>
            <a:endParaRPr lang="en-US" dirty="0"/>
          </a:p>
          <a:p>
            <a:pPr marL="257175" indent="-257175">
              <a:buFontTx/>
              <a:buAutoNum type="arabicPeriod" startAt="24"/>
              <a:defRPr/>
            </a:pPr>
            <a:endParaRPr lang="en-US" dirty="0"/>
          </a:p>
          <a:p>
            <a:pPr eaLnBrk="1" hangingPunct="1">
              <a:spcAft>
                <a:spcPts val="225"/>
              </a:spcAft>
              <a:buClr>
                <a:srgbClr val="000000"/>
              </a:buClr>
              <a:buSzPct val="110000"/>
              <a:defRPr/>
            </a:pPr>
            <a:endParaRPr lang="en-CA" altLang="en-US" dirty="0">
              <a:latin typeface="Calibri" panose="020F0502020204030204" pitchFamily="34" charset="0"/>
            </a:endParaRPr>
          </a:p>
          <a:p>
            <a:pPr marL="204788" indent="-204788" eaLnBrk="1" hangingPunct="1">
              <a:spcAft>
                <a:spcPts val="225"/>
              </a:spcAft>
              <a:buClr>
                <a:srgbClr val="000000"/>
              </a:buClr>
              <a:buSzPct val="110000"/>
              <a:buFont typeface="Wingdings" panose="05000000000000000000" pitchFamily="2" charset="2"/>
              <a:buChar char="§"/>
              <a:defRPr/>
            </a:pPr>
            <a:endParaRPr lang="en-CA" altLang="en-US" b="1" dirty="0">
              <a:latin typeface="Calibri" panose="020F0502020204030204" pitchFamily="34" charset="0"/>
              <a:cs typeface="Calibri" panose="020F0502020204030204" pitchFamily="34" charset="0"/>
            </a:endParaRP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Box 3">
            <a:extLst>
              <a:ext uri="{FF2B5EF4-FFF2-40B4-BE49-F238E27FC236}">
                <a16:creationId xmlns:a16="http://schemas.microsoft.com/office/drawing/2014/main" id="{8EFD8DE9-5CCB-D69F-B835-8B261B406691}"/>
              </a:ext>
            </a:extLst>
          </p:cNvPr>
          <p:cNvSpPr txBox="1">
            <a:spLocks noChangeArrowheads="1"/>
          </p:cNvSpPr>
          <p:nvPr/>
        </p:nvSpPr>
        <p:spPr bwMode="auto">
          <a:xfrm>
            <a:off x="2411413" y="549275"/>
            <a:ext cx="58435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Calibri" panose="020F0502020204030204" pitchFamily="34" charset="0"/>
              </a:rPr>
              <a:t>Right #25</a:t>
            </a:r>
            <a:r>
              <a:rPr lang="en-US" altLang="en-US" sz="4000" b="1">
                <a:solidFill>
                  <a:srgbClr val="000000"/>
                </a:solidFill>
                <a:latin typeface="Calibri" panose="020F0502020204030204" pitchFamily="34" charset="0"/>
                <a:cs typeface="Calibri" panose="020F0502020204030204" pitchFamily="34" charset="0"/>
              </a:rPr>
              <a:t> </a:t>
            </a:r>
            <a:endParaRPr lang="en-CA" altLang="en-US" sz="4000" b="1">
              <a:solidFill>
                <a:srgbClr val="000000"/>
              </a:solidFill>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A38DE155-9606-0515-A05A-BE502EE25E1F}"/>
              </a:ext>
            </a:extLst>
          </p:cNvPr>
          <p:cNvSpPr txBox="1"/>
          <p:nvPr/>
        </p:nvSpPr>
        <p:spPr>
          <a:xfrm>
            <a:off x="457200" y="1760538"/>
            <a:ext cx="7935913" cy="6915150"/>
          </a:xfrm>
          <a:prstGeom prst="rect">
            <a:avLst/>
          </a:prstGeom>
          <a:noFill/>
        </p:spPr>
        <p:txBody>
          <a:bodyPr>
            <a:spAutoFit/>
          </a:bodyPr>
          <a:lstStyle/>
          <a:p>
            <a:pPr marL="257175" indent="-257175">
              <a:buFontTx/>
              <a:buAutoNum type="arabicPeriod" startAt="25"/>
              <a:defRPr/>
            </a:pPr>
            <a:r>
              <a:rPr lang="en-CA" sz="2400" b="1" dirty="0">
                <a:solidFill>
                  <a:srgbClr val="000000"/>
                </a:solidFill>
                <a:latin typeface="Calibri" panose="020F0502020204030204" pitchFamily="34" charset="0"/>
                <a:cs typeface="Calibri" panose="020F0502020204030204" pitchFamily="34" charset="0"/>
              </a:rPr>
              <a:t>Every resident has the right to be provided with care and services based on a palliative care philosophy.</a:t>
            </a:r>
          </a:p>
          <a:p>
            <a:pPr marL="257175" indent="-257175">
              <a:buFontTx/>
              <a:buAutoNum type="arabicPeriod" startAt="25"/>
              <a:defRPr/>
            </a:pPr>
            <a:endParaRPr lang="en-US" sz="2400" dirty="0">
              <a:solidFill>
                <a:srgbClr val="000000"/>
              </a:solidFill>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US" sz="2000" dirty="0">
                <a:solidFill>
                  <a:srgbClr val="000000"/>
                </a:solidFill>
                <a:latin typeface="Calibri" panose="020F0502020204030204" pitchFamily="34" charset="0"/>
                <a:cs typeface="Calibri" panose="020F0502020204030204" pitchFamily="34" charset="0"/>
              </a:rPr>
              <a:t>New – in conjunction with section 12 of the </a:t>
            </a:r>
            <a:r>
              <a:rPr lang="en-US" sz="2000" i="1" dirty="0">
                <a:solidFill>
                  <a:srgbClr val="000000"/>
                </a:solidFill>
                <a:latin typeface="Calibri" panose="020F0502020204030204" pitchFamily="34" charset="0"/>
                <a:cs typeface="Calibri" panose="020F0502020204030204" pitchFamily="34" charset="0"/>
              </a:rPr>
              <a:t>FLTCA</a:t>
            </a:r>
            <a:endParaRPr lang="en-US" sz="2000" dirty="0">
              <a:solidFill>
                <a:srgbClr val="000000"/>
              </a:solidFill>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ü"/>
              <a:defRPr/>
            </a:pPr>
            <a:endParaRPr lang="en-US" sz="2000" dirty="0">
              <a:solidFill>
                <a:srgbClr val="000000"/>
              </a:solidFill>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US" sz="2000" dirty="0">
                <a:solidFill>
                  <a:srgbClr val="000000"/>
                </a:solidFill>
                <a:latin typeface="Calibri" panose="020F0502020204030204" pitchFamily="34" charset="0"/>
                <a:cs typeface="Calibri" panose="020F0502020204030204" pitchFamily="34" charset="0"/>
              </a:rPr>
              <a:t>Palliative – does not mean “end-of-life” (see Palliative Care Information Sheet)</a:t>
            </a:r>
            <a:br>
              <a:rPr lang="en-US" sz="2000" dirty="0">
                <a:solidFill>
                  <a:srgbClr val="000000"/>
                </a:solidFill>
                <a:latin typeface="Calibri" panose="020F0502020204030204" pitchFamily="34" charset="0"/>
                <a:cs typeface="Calibri" panose="020F0502020204030204" pitchFamily="34" charset="0"/>
              </a:rPr>
            </a:br>
            <a:endParaRPr lang="en-US" sz="2000" dirty="0">
              <a:solidFill>
                <a:srgbClr val="000000"/>
              </a:solidFill>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US" sz="2000" dirty="0">
                <a:solidFill>
                  <a:srgbClr val="000000"/>
                </a:solidFill>
                <a:latin typeface="Calibri" panose="020F0502020204030204" pitchFamily="34" charset="0"/>
                <a:cs typeface="Calibri" panose="020F0502020204030204" pitchFamily="34" charset="0"/>
              </a:rPr>
              <a:t> however – it is not clear what this means – many advocates do not agree with this inclusion</a:t>
            </a:r>
            <a:br>
              <a:rPr lang="en-US" sz="2000" dirty="0">
                <a:solidFill>
                  <a:srgbClr val="000000"/>
                </a:solidFill>
                <a:latin typeface="Calibri" panose="020F0502020204030204" pitchFamily="34" charset="0"/>
                <a:cs typeface="Calibri" panose="020F0502020204030204" pitchFamily="34" charset="0"/>
              </a:rPr>
            </a:br>
            <a:endParaRPr lang="en-US" sz="2000" dirty="0">
              <a:solidFill>
                <a:srgbClr val="000000"/>
              </a:solidFill>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US" sz="2000" dirty="0">
                <a:solidFill>
                  <a:srgbClr val="000000"/>
                </a:solidFill>
                <a:latin typeface="Calibri" panose="020F0502020204030204" pitchFamily="34" charset="0"/>
                <a:cs typeface="Calibri" panose="020F0502020204030204" pitchFamily="34" charset="0"/>
              </a:rPr>
              <a:t>Palliative Care Philosophy will be the subject of a separate webinar on June 14 conducted by Dr. Fred Mather</a:t>
            </a:r>
          </a:p>
          <a:p>
            <a:pPr marL="600075" lvl="1" indent="-257175">
              <a:buFont typeface="Wingdings" panose="05000000000000000000" pitchFamily="2" charset="2"/>
              <a:buChar char="Ø"/>
              <a:defRPr/>
            </a:pPr>
            <a:endParaRPr lang="en-US" sz="2400" dirty="0">
              <a:solidFill>
                <a:srgbClr val="000000"/>
              </a:solidFill>
              <a:latin typeface="Calibri" panose="020F0502020204030204" pitchFamily="34" charset="0"/>
              <a:cs typeface="Calibri" panose="020F0502020204030204" pitchFamily="34" charset="0"/>
            </a:endParaRPr>
          </a:p>
          <a:p>
            <a:pPr marL="257175" indent="-257175">
              <a:buFontTx/>
              <a:buAutoNum type="arabicPeriod" startAt="26"/>
              <a:defRPr/>
            </a:pPr>
            <a:endParaRPr lang="en-US" dirty="0">
              <a:solidFill>
                <a:srgbClr val="000000"/>
              </a:solidFill>
              <a:latin typeface="Calibri" panose="020F0502020204030204" pitchFamily="34" charset="0"/>
              <a:cs typeface="Calibri" panose="020F0502020204030204" pitchFamily="34" charset="0"/>
            </a:endParaRPr>
          </a:p>
          <a:p>
            <a:pPr marL="257175" indent="-257175">
              <a:buFontTx/>
              <a:buAutoNum type="arabicPeriod" startAt="23"/>
              <a:defRPr/>
            </a:pPr>
            <a:endParaRPr lang="en-CA" dirty="0">
              <a:solidFill>
                <a:srgbClr val="000000"/>
              </a:solidFill>
              <a:latin typeface="Calibri" panose="020F0502020204030204" pitchFamily="34" charset="0"/>
              <a:cs typeface="Calibri" panose="020F0502020204030204" pitchFamily="34" charset="0"/>
            </a:endParaRPr>
          </a:p>
          <a:p>
            <a:pPr marL="257175" indent="-257175">
              <a:buFontTx/>
              <a:buAutoNum type="arabicPeriod" startAt="23"/>
              <a:defRPr/>
            </a:pPr>
            <a:endParaRPr lang="en-US" dirty="0">
              <a:solidFill>
                <a:srgbClr val="000000"/>
              </a:solidFill>
              <a:latin typeface="Calibri" panose="020F0502020204030204" pitchFamily="34" charset="0"/>
              <a:cs typeface="Calibri" panose="020F0502020204030204" pitchFamily="34" charset="0"/>
            </a:endParaRPr>
          </a:p>
          <a:p>
            <a:pPr marL="257175" indent="-257175">
              <a:buFontTx/>
              <a:buAutoNum type="arabicPeriod" startAt="26"/>
              <a:defRPr/>
            </a:pPr>
            <a:endParaRPr lang="en-US" dirty="0">
              <a:solidFill>
                <a:srgbClr val="000000"/>
              </a:solidFill>
            </a:endParaRPr>
          </a:p>
          <a:p>
            <a:pPr marL="257175" indent="-257175">
              <a:buFontTx/>
              <a:buAutoNum type="arabicPeriod" startAt="24"/>
              <a:defRPr/>
            </a:pPr>
            <a:endParaRPr lang="en-US" dirty="0">
              <a:solidFill>
                <a:srgbClr val="000000"/>
              </a:solidFill>
            </a:endParaRPr>
          </a:p>
          <a:p>
            <a:pPr eaLnBrk="1" hangingPunct="1">
              <a:spcAft>
                <a:spcPts val="225"/>
              </a:spcAft>
              <a:buClr>
                <a:srgbClr val="000000"/>
              </a:buClr>
              <a:buSzPct val="110000"/>
              <a:defRPr/>
            </a:pPr>
            <a:endParaRPr lang="en-CA" altLang="en-US" dirty="0">
              <a:solidFill>
                <a:srgbClr val="000000"/>
              </a:solidFill>
              <a:latin typeface="Calibri" panose="020F0502020204030204" pitchFamily="34" charset="0"/>
            </a:endParaRPr>
          </a:p>
          <a:p>
            <a:pPr marL="204788" indent="-204788" eaLnBrk="1" hangingPunct="1">
              <a:spcAft>
                <a:spcPts val="225"/>
              </a:spcAft>
              <a:buClr>
                <a:srgbClr val="000000"/>
              </a:buClr>
              <a:buSzPct val="110000"/>
              <a:buFont typeface="Wingdings" panose="05000000000000000000" pitchFamily="2" charset="2"/>
              <a:buChar char="§"/>
              <a:defRPr/>
            </a:pPr>
            <a:endParaRPr lang="en-CA" altLang="en-US" b="1" dirty="0">
              <a:solidFill>
                <a:srgbClr val="000000"/>
              </a:solidFill>
              <a:latin typeface="Calibri" panose="020F0502020204030204" pitchFamily="34" charset="0"/>
              <a:cs typeface="Calibri" panose="020F0502020204030204" pitchFamily="34" charset="0"/>
            </a:endParaRP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Box 3">
            <a:extLst>
              <a:ext uri="{FF2B5EF4-FFF2-40B4-BE49-F238E27FC236}">
                <a16:creationId xmlns:a16="http://schemas.microsoft.com/office/drawing/2014/main" id="{51E39B9C-AD9D-F6DD-0E78-80CA4CCF5C16}"/>
              </a:ext>
            </a:extLst>
          </p:cNvPr>
          <p:cNvSpPr txBox="1">
            <a:spLocks noChangeArrowheads="1"/>
          </p:cNvSpPr>
          <p:nvPr/>
        </p:nvSpPr>
        <p:spPr bwMode="auto">
          <a:xfrm>
            <a:off x="2159000" y="549275"/>
            <a:ext cx="62690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latin typeface="Calibri" panose="020F0502020204030204" pitchFamily="34" charset="0"/>
                <a:cs typeface="Calibri" panose="020F0502020204030204" pitchFamily="34" charset="0"/>
              </a:rPr>
              <a:t>Right #27</a:t>
            </a:r>
          </a:p>
        </p:txBody>
      </p:sp>
      <p:sp>
        <p:nvSpPr>
          <p:cNvPr id="3" name="TextBox 2">
            <a:extLst>
              <a:ext uri="{FF2B5EF4-FFF2-40B4-BE49-F238E27FC236}">
                <a16:creationId xmlns:a16="http://schemas.microsoft.com/office/drawing/2014/main" id="{1740935C-AFE6-781C-0A87-3E8B546BC791}"/>
              </a:ext>
            </a:extLst>
          </p:cNvPr>
          <p:cNvSpPr txBox="1"/>
          <p:nvPr/>
        </p:nvSpPr>
        <p:spPr>
          <a:xfrm>
            <a:off x="468313" y="1544638"/>
            <a:ext cx="7935912" cy="6083300"/>
          </a:xfrm>
          <a:prstGeom prst="rect">
            <a:avLst/>
          </a:prstGeom>
          <a:noFill/>
        </p:spPr>
        <p:txBody>
          <a:bodyPr>
            <a:spAutoFit/>
          </a:bodyPr>
          <a:lstStyle/>
          <a:p>
            <a:pPr marL="257175" indent="-257175">
              <a:buFontTx/>
              <a:buAutoNum type="arabicPeriod" startAt="27"/>
              <a:defRPr/>
            </a:pPr>
            <a:r>
              <a:rPr lang="en-CA" sz="2400" dirty="0">
                <a:latin typeface="Calibri" panose="020F0502020204030204" pitchFamily="34" charset="0"/>
                <a:cs typeface="Calibri" panose="020F0502020204030204" pitchFamily="34" charset="0"/>
              </a:rPr>
              <a:t>Every resident has the right to be informed in writing of any law, rule or policy affecting services provided to the resident and of the procedures for initiating complaints.</a:t>
            </a:r>
            <a:br>
              <a:rPr lang="en-CA" sz="2400" dirty="0">
                <a:latin typeface="Calibri" panose="020F0502020204030204" pitchFamily="34" charset="0"/>
                <a:cs typeface="Calibri" panose="020F0502020204030204" pitchFamily="34" charset="0"/>
              </a:rPr>
            </a:br>
            <a:endParaRPr lang="en-CA" sz="2400" dirty="0">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CA" sz="2000" dirty="0">
                <a:latin typeface="Calibri" panose="020F0502020204030204" pitchFamily="34" charset="0"/>
                <a:cs typeface="Calibri" panose="020F0502020204030204" pitchFamily="34" charset="0"/>
              </a:rPr>
              <a:t>Residents/SDMs must be provided with the following policies:</a:t>
            </a:r>
          </a:p>
          <a:p>
            <a:pPr marL="1143000" lvl="2" indent="-342900">
              <a:buFont typeface="Arial" panose="020B0604020202020204" pitchFamily="34" charset="0"/>
              <a:buChar char="•"/>
              <a:defRPr/>
            </a:pPr>
            <a:r>
              <a:rPr lang="en-CA" sz="2000" dirty="0">
                <a:latin typeface="Calibri" panose="020F0502020204030204" pitchFamily="34" charset="0"/>
                <a:cs typeface="Calibri" panose="020F0502020204030204" pitchFamily="34" charset="0"/>
              </a:rPr>
              <a:t>Duty of home to promote zero tolerance of abuse and neglect of residents</a:t>
            </a:r>
          </a:p>
          <a:p>
            <a:pPr marL="1143000" lvl="2" indent="-342900">
              <a:buFont typeface="Arial" panose="020B0604020202020204" pitchFamily="34" charset="0"/>
              <a:buChar char="•"/>
              <a:defRPr/>
            </a:pPr>
            <a:r>
              <a:rPr lang="en-CA" sz="2000" dirty="0">
                <a:latin typeface="Calibri" panose="020F0502020204030204" pitchFamily="34" charset="0"/>
                <a:cs typeface="Calibri" panose="020F0502020204030204" pitchFamily="34" charset="0"/>
              </a:rPr>
              <a:t>Written procedure for making complaints to the Director</a:t>
            </a:r>
          </a:p>
          <a:p>
            <a:pPr marL="1143000" lvl="2" indent="-342900">
              <a:buFont typeface="Arial" panose="020B0604020202020204" pitchFamily="34" charset="0"/>
              <a:buChar char="•"/>
              <a:defRPr/>
            </a:pPr>
            <a:endParaRPr lang="en-CA" sz="2000" dirty="0">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CA" sz="2000" dirty="0">
                <a:latin typeface="Calibri" panose="020F0502020204030204" pitchFamily="34" charset="0"/>
                <a:cs typeface="Calibri" panose="020F0502020204030204" pitchFamily="34" charset="0"/>
              </a:rPr>
              <a:t>Residents/SDM must be notified of the policy to minimize restraint and how to get a copy of that policy </a:t>
            </a:r>
          </a:p>
          <a:p>
            <a:pPr marL="600075" lvl="1" indent="-257175">
              <a:buFont typeface="Wingdings" panose="05000000000000000000" pitchFamily="2" charset="2"/>
              <a:buChar char="Ø"/>
              <a:defRPr/>
            </a:pPr>
            <a:endParaRPr lang="en-CA" sz="2000" dirty="0">
              <a:latin typeface="Calibri" panose="020F0502020204030204" pitchFamily="34" charset="0"/>
              <a:cs typeface="Calibri" panose="020F0502020204030204" pitchFamily="34" charset="0"/>
            </a:endParaRPr>
          </a:p>
          <a:p>
            <a:pPr marL="600075" lvl="1" indent="-257175">
              <a:buFont typeface="Wingdings" panose="05000000000000000000" pitchFamily="2" charset="2"/>
              <a:buChar char="Ø"/>
              <a:defRPr/>
            </a:pPr>
            <a:r>
              <a:rPr lang="en-CA" sz="2000" dirty="0">
                <a:latin typeface="Calibri" panose="020F0502020204030204" pitchFamily="34" charset="0"/>
                <a:cs typeface="Calibri" panose="020F0502020204030204" pitchFamily="34" charset="0"/>
              </a:rPr>
              <a:t>Despite the right to access any policy that affects them – it is common for residents to be refused access to other policies</a:t>
            </a:r>
            <a:endParaRPr lang="en-US" sz="2400" dirty="0">
              <a:latin typeface="Calibri" panose="020F0502020204030204" pitchFamily="34" charset="0"/>
              <a:cs typeface="Calibri" panose="020F0502020204030204" pitchFamily="34" charset="0"/>
            </a:endParaRPr>
          </a:p>
          <a:p>
            <a:pPr>
              <a:defRPr/>
            </a:pPr>
            <a:endParaRPr lang="en-US" dirty="0"/>
          </a:p>
          <a:p>
            <a:pPr>
              <a:defRPr/>
            </a:pPr>
            <a:endParaRPr lang="en-US" dirty="0"/>
          </a:p>
          <a:p>
            <a:pPr eaLnBrk="1" hangingPunct="1">
              <a:spcAft>
                <a:spcPts val="225"/>
              </a:spcAft>
              <a:buClr>
                <a:srgbClr val="000000"/>
              </a:buClr>
              <a:buSzPct val="110000"/>
              <a:defRPr/>
            </a:pPr>
            <a:endParaRPr lang="en-CA" altLang="en-US" dirty="0">
              <a:latin typeface="Calibri" panose="020F0502020204030204" pitchFamily="34" charset="0"/>
            </a:endParaRPr>
          </a:p>
          <a:p>
            <a:pPr marL="204788" indent="-204788" eaLnBrk="1" hangingPunct="1">
              <a:spcAft>
                <a:spcPts val="225"/>
              </a:spcAft>
              <a:buClr>
                <a:srgbClr val="000000"/>
              </a:buClr>
              <a:buSzPct val="110000"/>
              <a:buFont typeface="Wingdings" panose="05000000000000000000" pitchFamily="2" charset="2"/>
              <a:buChar char="§"/>
              <a:defRPr/>
            </a:pPr>
            <a:endParaRPr lang="en-CA" altLang="en-US" b="1" dirty="0">
              <a:latin typeface="Calibri" panose="020F0502020204030204" pitchFamily="34" charset="0"/>
              <a:cs typeface="Calibri" panose="020F0502020204030204" pitchFamily="34" charset="0"/>
            </a:endParaRP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372EA-E0A7-6C8F-415D-2DB6706DDA5E}"/>
              </a:ext>
            </a:extLst>
          </p:cNvPr>
          <p:cNvSpPr>
            <a:spLocks noGrp="1"/>
          </p:cNvSpPr>
          <p:nvPr>
            <p:ph type="title"/>
          </p:nvPr>
        </p:nvSpPr>
        <p:spPr/>
        <p:txBody>
          <a:bodyPr/>
          <a:lstStyle/>
          <a:p>
            <a:pPr>
              <a:defRPr/>
            </a:pPr>
            <a:endParaRPr lang="en-US" dirty="0"/>
          </a:p>
        </p:txBody>
      </p:sp>
      <p:sp>
        <p:nvSpPr>
          <p:cNvPr id="48131" name="Text Placeholder 2">
            <a:extLst>
              <a:ext uri="{FF2B5EF4-FFF2-40B4-BE49-F238E27FC236}">
                <a16:creationId xmlns:a16="http://schemas.microsoft.com/office/drawing/2014/main" id="{7A56F25F-6CB4-E7B8-107A-EE097D96EE64}"/>
              </a:ext>
            </a:extLst>
          </p:cNvPr>
          <p:cNvSpPr>
            <a:spLocks noGrp="1" noChangeArrowheads="1"/>
          </p:cNvSpPr>
          <p:nvPr>
            <p:ph type="body" idx="1"/>
          </p:nvPr>
        </p:nvSpPr>
        <p:spPr>
          <a:xfrm>
            <a:off x="696913" y="2133600"/>
            <a:ext cx="7772400" cy="1500188"/>
          </a:xfrm>
        </p:spPr>
        <p:txBody>
          <a:bodyPr/>
          <a:lstStyle/>
          <a:p>
            <a:pPr algn="ctr"/>
            <a:r>
              <a:rPr lang="en-US" altLang="en-US" sz="4000" b="1">
                <a:latin typeface="Calibri" panose="020F0502020204030204" pitchFamily="34" charset="0"/>
                <a:cs typeface="Calibri" panose="020F0502020204030204" pitchFamily="34" charset="0"/>
              </a:rPr>
              <a:t>VISITORS</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Box 3">
            <a:extLst>
              <a:ext uri="{FF2B5EF4-FFF2-40B4-BE49-F238E27FC236}">
                <a16:creationId xmlns:a16="http://schemas.microsoft.com/office/drawing/2014/main" id="{6D306665-6A8E-8DD1-45C6-EBD3813711D9}"/>
              </a:ext>
            </a:extLst>
          </p:cNvPr>
          <p:cNvSpPr txBox="1">
            <a:spLocks noChangeArrowheads="1"/>
          </p:cNvSpPr>
          <p:nvPr/>
        </p:nvSpPr>
        <p:spPr bwMode="auto">
          <a:xfrm>
            <a:off x="2700338" y="260350"/>
            <a:ext cx="4979987"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latin typeface="Calibri" panose="020F0502020204030204" pitchFamily="34" charset="0"/>
                <a:cs typeface="Times New Roman" panose="02020603050405020304" pitchFamily="18" charset="0"/>
              </a:rPr>
              <a:t>Visitor Policy </a:t>
            </a:r>
          </a:p>
          <a:p>
            <a:pPr algn="ctr">
              <a:spcBef>
                <a:spcPct val="0"/>
              </a:spcBef>
              <a:buFontTx/>
              <a:buNone/>
            </a:pPr>
            <a:r>
              <a:rPr lang="en-US" altLang="en-US" sz="4000" b="1">
                <a:latin typeface="Calibri" panose="020F0502020204030204" pitchFamily="34" charset="0"/>
                <a:cs typeface="Times New Roman" panose="02020603050405020304" pitchFamily="18" charset="0"/>
              </a:rPr>
              <a:t>O. Reg. 246/22, s. 267</a:t>
            </a:r>
          </a:p>
          <a:p>
            <a:pPr algn="ctr">
              <a:spcBef>
                <a:spcPct val="0"/>
              </a:spcBef>
              <a:buFontTx/>
              <a:buNone/>
            </a:pPr>
            <a:endParaRPr lang="en-US" altLang="en-US" sz="4000" b="1">
              <a:latin typeface="Calibri" panose="020F0502020204030204" pitchFamily="34" charset="0"/>
              <a:cs typeface="Times New Roman" panose="02020603050405020304" pitchFamily="18" charset="0"/>
            </a:endParaRPr>
          </a:p>
        </p:txBody>
      </p:sp>
      <p:sp>
        <p:nvSpPr>
          <p:cNvPr id="49155" name="Rectangle 4">
            <a:extLst>
              <a:ext uri="{FF2B5EF4-FFF2-40B4-BE49-F238E27FC236}">
                <a16:creationId xmlns:a16="http://schemas.microsoft.com/office/drawing/2014/main" id="{F9EA5737-F9C9-8E68-8BA2-20F206B14A2B}"/>
              </a:ext>
            </a:extLst>
          </p:cNvPr>
          <p:cNvSpPr>
            <a:spLocks noChangeArrowheads="1"/>
          </p:cNvSpPr>
          <p:nvPr/>
        </p:nvSpPr>
        <p:spPr bwMode="auto">
          <a:xfrm>
            <a:off x="457200" y="1885950"/>
            <a:ext cx="8229600" cy="438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685800" indent="-34290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latin typeface="Calibri" panose="020F0502020204030204" pitchFamily="34" charset="0"/>
              </a:rPr>
              <a:t>Must have a visitor policy which includes</a:t>
            </a:r>
          </a:p>
          <a:p>
            <a:pPr lvl="1" eaLnBrk="1" hangingPunct="1">
              <a:spcBef>
                <a:spcPct val="0"/>
              </a:spcBef>
              <a:spcAft>
                <a:spcPts val="900"/>
              </a:spcAft>
              <a:buFont typeface="Wingdings" pitchFamily="2" charset="2"/>
              <a:buChar char="Ø"/>
            </a:pPr>
            <a:r>
              <a:rPr lang="en-CA" altLang="en-US" sz="2400">
                <a:latin typeface="Calibri" panose="020F0502020204030204" pitchFamily="34" charset="0"/>
              </a:rPr>
              <a:t>Process for access during outbreaks and non-outbreaks</a:t>
            </a:r>
          </a:p>
          <a:p>
            <a:pPr lvl="1" eaLnBrk="1" hangingPunct="1">
              <a:spcBef>
                <a:spcPct val="0"/>
              </a:spcBef>
              <a:spcAft>
                <a:spcPts val="900"/>
              </a:spcAft>
              <a:buFont typeface="Wingdings" pitchFamily="2" charset="2"/>
              <a:buChar char="Ø"/>
            </a:pPr>
            <a:r>
              <a:rPr lang="en-CA" altLang="en-US" sz="2400">
                <a:latin typeface="Calibri" panose="020F0502020204030204" pitchFamily="34" charset="0"/>
              </a:rPr>
              <a:t>Process for designating and documenting caregivers</a:t>
            </a:r>
          </a:p>
          <a:p>
            <a:pPr lvl="1" eaLnBrk="1" hangingPunct="1">
              <a:spcBef>
                <a:spcPct val="0"/>
              </a:spcBef>
              <a:spcAft>
                <a:spcPts val="900"/>
              </a:spcAft>
              <a:buFont typeface="Wingdings" pitchFamily="2" charset="2"/>
              <a:buChar char="Ø"/>
            </a:pPr>
            <a:r>
              <a:rPr lang="en-CA" altLang="en-US" sz="2400">
                <a:latin typeface="Calibri" panose="020F0502020204030204" pitchFamily="34" charset="0"/>
              </a:rPr>
              <a:t>Complies with all applicable laws, directives, orders, guidance or recommendations in accordance with the </a:t>
            </a:r>
            <a:r>
              <a:rPr lang="en-CA" altLang="en-US" sz="2400" i="1">
                <a:latin typeface="Calibri" panose="020F0502020204030204" pitchFamily="34" charset="0"/>
              </a:rPr>
              <a:t>Health Protection and Promotion Act</a:t>
            </a:r>
          </a:p>
          <a:p>
            <a:pPr lvl="1" eaLnBrk="1" hangingPunct="1">
              <a:spcBef>
                <a:spcPct val="0"/>
              </a:spcBef>
              <a:spcAft>
                <a:spcPts val="900"/>
              </a:spcAft>
              <a:buFont typeface="Wingdings" pitchFamily="2" charset="2"/>
              <a:buChar char="Ø"/>
            </a:pPr>
            <a:r>
              <a:rPr lang="en-CA" altLang="en-US" sz="2400">
                <a:latin typeface="Calibri" panose="020F0502020204030204" pitchFamily="34" charset="0"/>
              </a:rPr>
              <a:t>Requires visitor logs</a:t>
            </a:r>
          </a:p>
          <a:p>
            <a:pPr lvl="1" eaLnBrk="1" hangingPunct="1">
              <a:spcBef>
                <a:spcPct val="0"/>
              </a:spcBef>
              <a:spcAft>
                <a:spcPts val="900"/>
              </a:spcAft>
              <a:buFont typeface="Wingdings" pitchFamily="2" charset="2"/>
              <a:buChar char="Ø"/>
            </a:pPr>
            <a:r>
              <a:rPr lang="en-CA" altLang="en-US" sz="2400">
                <a:latin typeface="Calibri" panose="020F0502020204030204" pitchFamily="34" charset="0"/>
              </a:rPr>
              <a:t>Policy must be provided to the Residents’ Council and Family Council, if any</a:t>
            </a:r>
          </a:p>
          <a:p>
            <a:pPr eaLnBrk="1" hangingPunct="1">
              <a:spcBef>
                <a:spcPct val="0"/>
              </a:spcBef>
              <a:spcAft>
                <a:spcPts val="900"/>
              </a:spcAft>
              <a:buFont typeface="Wingdings" pitchFamily="2" charset="2"/>
              <a:buChar char="§"/>
            </a:pPr>
            <a:endParaRPr lang="en-CA" altLang="en-US" sz="1800">
              <a:latin typeface="Calibri" panose="020F0502020204030204" pitchFamily="34" charset="0"/>
              <a:cs typeface="Arial" panose="020B0604020202020204" pitchFamily="34" charset="0"/>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Box 3">
            <a:extLst>
              <a:ext uri="{FF2B5EF4-FFF2-40B4-BE49-F238E27FC236}">
                <a16:creationId xmlns:a16="http://schemas.microsoft.com/office/drawing/2014/main" id="{EF6C6FCE-0DA7-6E27-8580-7E122ACE40C6}"/>
              </a:ext>
            </a:extLst>
          </p:cNvPr>
          <p:cNvSpPr txBox="1">
            <a:spLocks noChangeArrowheads="1"/>
          </p:cNvSpPr>
          <p:nvPr/>
        </p:nvSpPr>
        <p:spPr bwMode="auto">
          <a:xfrm>
            <a:off x="2700338" y="549275"/>
            <a:ext cx="49799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Times New Roman" panose="02020603050405020304" pitchFamily="18" charset="0"/>
              </a:rPr>
              <a:t>Essential Visitors</a:t>
            </a:r>
          </a:p>
          <a:p>
            <a:pPr algn="ctr">
              <a:spcBef>
                <a:spcPct val="0"/>
              </a:spcBef>
              <a:buFontTx/>
              <a:buNone/>
            </a:pPr>
            <a:endParaRPr lang="en-US" altLang="en-US" sz="4000" b="1">
              <a:solidFill>
                <a:srgbClr val="000000"/>
              </a:solidFill>
              <a:latin typeface="Calibri" panose="020F0502020204030204" pitchFamily="34" charset="0"/>
              <a:cs typeface="Times New Roman" panose="02020603050405020304" pitchFamily="18" charset="0"/>
            </a:endParaRPr>
          </a:p>
        </p:txBody>
      </p:sp>
      <p:sp>
        <p:nvSpPr>
          <p:cNvPr id="50179" name="Rectangle 4">
            <a:extLst>
              <a:ext uri="{FF2B5EF4-FFF2-40B4-BE49-F238E27FC236}">
                <a16:creationId xmlns:a16="http://schemas.microsoft.com/office/drawing/2014/main" id="{5B3D6AB4-6928-BAE6-350B-DA31DDAEA119}"/>
              </a:ext>
            </a:extLst>
          </p:cNvPr>
          <p:cNvSpPr>
            <a:spLocks noChangeArrowheads="1"/>
          </p:cNvSpPr>
          <p:nvPr/>
        </p:nvSpPr>
        <p:spPr bwMode="auto">
          <a:xfrm>
            <a:off x="457200" y="1885950"/>
            <a:ext cx="8229600"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600075" indent="-257175">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A caregiver</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A support worker</a:t>
            </a:r>
            <a:r>
              <a:rPr lang="en-US" altLang="en-US" sz="2400">
                <a:solidFill>
                  <a:srgbClr val="000000"/>
                </a:solidFill>
                <a:latin typeface="Calibri" panose="020F0502020204030204" pitchFamily="34" charset="0"/>
                <a:cs typeface="Arial" panose="020B0604020202020204" pitchFamily="34" charset="0"/>
              </a:rPr>
              <a:t>who visits a home to provide support to the critical operations of the home or to provide essential services to residents</a:t>
            </a:r>
          </a:p>
          <a:p>
            <a:pPr eaLnBrk="1" hangingPunct="1">
              <a:spcBef>
                <a:spcPct val="0"/>
              </a:spcBef>
              <a:spcAft>
                <a:spcPts val="900"/>
              </a:spcAft>
              <a:buFont typeface="Wingdings" pitchFamily="2" charset="2"/>
              <a:buChar char="§"/>
            </a:pPr>
            <a:r>
              <a:rPr lang="en-US" altLang="en-US" sz="2400">
                <a:solidFill>
                  <a:srgbClr val="000000"/>
                </a:solidFill>
                <a:latin typeface="Calibri" panose="020F0502020204030204" pitchFamily="34" charset="0"/>
                <a:cs typeface="Arial" panose="020B0604020202020204" pitchFamily="34" charset="0"/>
              </a:rPr>
              <a:t>A person visiting a very ill resident for compassionate reasons including, but not limited to, hospice services or end-of-life care</a:t>
            </a:r>
          </a:p>
          <a:p>
            <a:pPr eaLnBrk="1" hangingPunct="1">
              <a:spcBef>
                <a:spcPct val="0"/>
              </a:spcBef>
              <a:spcAft>
                <a:spcPts val="900"/>
              </a:spcAft>
              <a:buFont typeface="Wingdings" pitchFamily="2" charset="2"/>
              <a:buChar char="§"/>
            </a:pPr>
            <a:r>
              <a:rPr lang="en-US" altLang="en-US" sz="2400">
                <a:solidFill>
                  <a:srgbClr val="000000"/>
                </a:solidFill>
                <a:latin typeface="Calibri" panose="020F0502020204030204" pitchFamily="34" charset="0"/>
                <a:cs typeface="Arial" panose="020B0604020202020204" pitchFamily="34" charset="0"/>
              </a:rPr>
              <a:t>A government inspector with a statutory right to enter a long-term care home to carry out their duties</a:t>
            </a:r>
            <a:endParaRPr lang="en-CA" altLang="en-US" sz="2400">
              <a:solidFill>
                <a:srgbClr val="000000"/>
              </a:solidFill>
              <a:latin typeface="Calibri" panose="020F0502020204030204" pitchFamily="34" charset="0"/>
              <a:cs typeface="Arial" panose="020B0604020202020204" pitchFamily="34" charset="0"/>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Box 3">
            <a:extLst>
              <a:ext uri="{FF2B5EF4-FFF2-40B4-BE49-F238E27FC236}">
                <a16:creationId xmlns:a16="http://schemas.microsoft.com/office/drawing/2014/main" id="{E1F00C25-3CEA-A91D-1890-DE5E75E6ABB4}"/>
              </a:ext>
            </a:extLst>
          </p:cNvPr>
          <p:cNvSpPr txBox="1">
            <a:spLocks noChangeArrowheads="1"/>
          </p:cNvSpPr>
          <p:nvPr/>
        </p:nvSpPr>
        <p:spPr bwMode="auto">
          <a:xfrm>
            <a:off x="2700338" y="260350"/>
            <a:ext cx="49799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Times New Roman" panose="02020603050405020304" pitchFamily="18" charset="0"/>
              </a:rPr>
              <a:t>Ministry of Long-Term Care:  FAQs re Visitors</a:t>
            </a:r>
          </a:p>
        </p:txBody>
      </p:sp>
      <p:sp>
        <p:nvSpPr>
          <p:cNvPr id="51203" name="Rectangle 4">
            <a:extLst>
              <a:ext uri="{FF2B5EF4-FFF2-40B4-BE49-F238E27FC236}">
                <a16:creationId xmlns:a16="http://schemas.microsoft.com/office/drawing/2014/main" id="{DCE432A9-B0B8-4A1C-BDEE-8FFDA84B4DC7}"/>
              </a:ext>
            </a:extLst>
          </p:cNvPr>
          <p:cNvSpPr>
            <a:spLocks noChangeArrowheads="1"/>
          </p:cNvSpPr>
          <p:nvPr/>
        </p:nvSpPr>
        <p:spPr bwMode="auto">
          <a:xfrm>
            <a:off x="457200" y="1885950"/>
            <a:ext cx="8229600" cy="339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600075" indent="-257175">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Regulation, not guidance documents, now apply</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Regulation sets “minimum standards” to ensure that </a:t>
            </a:r>
            <a:r>
              <a:rPr lang="en-CA" altLang="en-US" sz="2400" b="1">
                <a:solidFill>
                  <a:srgbClr val="000000"/>
                </a:solidFill>
                <a:latin typeface="Calibri" panose="020F0502020204030204" pitchFamily="34" charset="0"/>
                <a:cs typeface="Arial" panose="020B0604020202020204" pitchFamily="34" charset="0"/>
              </a:rPr>
              <a:t>essential visitors and caregivers</a:t>
            </a:r>
            <a:r>
              <a:rPr lang="en-CA" altLang="en-US" sz="2400">
                <a:solidFill>
                  <a:srgbClr val="000000"/>
                </a:solidFill>
                <a:latin typeface="Calibri" panose="020F0502020204030204" pitchFamily="34" charset="0"/>
                <a:cs typeface="Arial" panose="020B0604020202020204" pitchFamily="34" charset="0"/>
              </a:rPr>
              <a:t> continue to have access during an outbreak</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Ensure that licensees do not </a:t>
            </a:r>
            <a:r>
              <a:rPr lang="en-CA" altLang="en-US" sz="2400" b="1">
                <a:solidFill>
                  <a:srgbClr val="000000"/>
                </a:solidFill>
                <a:latin typeface="Calibri" panose="020F0502020204030204" pitchFamily="34" charset="0"/>
                <a:cs typeface="Arial" panose="020B0604020202020204" pitchFamily="34" charset="0"/>
              </a:rPr>
              <a:t>prohibit</a:t>
            </a:r>
            <a:r>
              <a:rPr lang="en-CA" altLang="en-US" sz="2400">
                <a:solidFill>
                  <a:srgbClr val="000000"/>
                </a:solidFill>
                <a:latin typeface="Calibri" panose="020F0502020204030204" pitchFamily="34" charset="0"/>
                <a:cs typeface="Arial" panose="020B0604020202020204" pitchFamily="34" charset="0"/>
              </a:rPr>
              <a:t> or </a:t>
            </a:r>
            <a:r>
              <a:rPr lang="en-CA" altLang="en-US" sz="2400" b="1">
                <a:solidFill>
                  <a:srgbClr val="000000"/>
                </a:solidFill>
                <a:latin typeface="Calibri" panose="020F0502020204030204" pitchFamily="34" charset="0"/>
                <a:cs typeface="Arial" panose="020B0604020202020204" pitchFamily="34" charset="0"/>
              </a:rPr>
              <a:t>unreasonably restrict</a:t>
            </a:r>
            <a:r>
              <a:rPr lang="en-CA" altLang="en-US" sz="2400">
                <a:solidFill>
                  <a:srgbClr val="000000"/>
                </a:solidFill>
                <a:latin typeface="Calibri" panose="020F0502020204030204" pitchFamily="34" charset="0"/>
                <a:cs typeface="Arial" panose="020B0604020202020204" pitchFamily="34" charset="0"/>
              </a:rPr>
              <a:t> visits</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Limitations by Chief Medical Officer or Health or medical office of health, regulations, continue to be allowed</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Box 3">
            <a:extLst>
              <a:ext uri="{FF2B5EF4-FFF2-40B4-BE49-F238E27FC236}">
                <a16:creationId xmlns:a16="http://schemas.microsoft.com/office/drawing/2014/main" id="{7FE239B0-8E34-5F85-5F8F-AF6DC4177ED7}"/>
              </a:ext>
            </a:extLst>
          </p:cNvPr>
          <p:cNvSpPr txBox="1">
            <a:spLocks noChangeArrowheads="1"/>
          </p:cNvSpPr>
          <p:nvPr/>
        </p:nvSpPr>
        <p:spPr bwMode="auto">
          <a:xfrm>
            <a:off x="2700338" y="260350"/>
            <a:ext cx="49799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Times New Roman" panose="02020603050405020304" pitchFamily="18" charset="0"/>
              </a:rPr>
              <a:t>Communication of Visitors’ Policy</a:t>
            </a:r>
          </a:p>
        </p:txBody>
      </p:sp>
      <p:sp>
        <p:nvSpPr>
          <p:cNvPr id="52227" name="Rectangle 4">
            <a:extLst>
              <a:ext uri="{FF2B5EF4-FFF2-40B4-BE49-F238E27FC236}">
                <a16:creationId xmlns:a16="http://schemas.microsoft.com/office/drawing/2014/main" id="{FB58C779-431C-6992-DB05-DD2DCC295190}"/>
              </a:ext>
            </a:extLst>
          </p:cNvPr>
          <p:cNvSpPr>
            <a:spLocks noChangeArrowheads="1"/>
          </p:cNvSpPr>
          <p:nvPr/>
        </p:nvSpPr>
        <p:spPr bwMode="auto">
          <a:xfrm>
            <a:off x="457200" y="1885950"/>
            <a:ext cx="8229600" cy="319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600075" indent="-257175">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Must provide copy of policy to Residents’ and Family Councils</a:t>
            </a:r>
          </a:p>
          <a:p>
            <a:pPr lvl="1" eaLnBrk="1" hangingPunct="1">
              <a:spcBef>
                <a:spcPct val="0"/>
              </a:spcBef>
              <a:spcAft>
                <a:spcPts val="900"/>
              </a:spcAft>
              <a:buFont typeface="Wingdings" pitchFamily="2" charset="2"/>
              <a:buChar char="Ø"/>
            </a:pPr>
            <a:r>
              <a:rPr lang="en-CA" altLang="en-US" sz="2000">
                <a:solidFill>
                  <a:srgbClr val="000000"/>
                </a:solidFill>
                <a:latin typeface="Calibri" panose="020F0502020204030204" pitchFamily="34" charset="0"/>
                <a:cs typeface="Arial" panose="020B0604020202020204" pitchFamily="34" charset="0"/>
              </a:rPr>
              <a:t>Does not require them to consult with them in preparation of the policy</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Must post in the home and communicate to residents</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Include in resident information package on admission to the home</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Post on the home’s website</a:t>
            </a:r>
          </a:p>
          <a:p>
            <a:pPr eaLnBrk="1" hangingPunct="1">
              <a:spcBef>
                <a:spcPct val="0"/>
              </a:spcBef>
              <a:spcAft>
                <a:spcPts val="900"/>
              </a:spcAft>
              <a:buFont typeface="Wingdings" pitchFamily="2" charset="2"/>
              <a:buChar char="§"/>
            </a:pPr>
            <a:endParaRPr lang="en-CA" altLang="en-US" sz="2400">
              <a:solidFill>
                <a:srgbClr val="000000"/>
              </a:solidFill>
              <a:latin typeface="Calibri" panose="020F0502020204030204" pitchFamily="34" charset="0"/>
              <a:cs typeface="Arial" panose="020B0604020202020204" pitchFamily="34" charset="0"/>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3">
            <a:extLst>
              <a:ext uri="{FF2B5EF4-FFF2-40B4-BE49-F238E27FC236}">
                <a16:creationId xmlns:a16="http://schemas.microsoft.com/office/drawing/2014/main" id="{55E641EA-0CCC-1CC9-6B61-D4447967BD8A}"/>
              </a:ext>
            </a:extLst>
          </p:cNvPr>
          <p:cNvSpPr txBox="1">
            <a:spLocks noChangeArrowheads="1"/>
          </p:cNvSpPr>
          <p:nvPr/>
        </p:nvSpPr>
        <p:spPr bwMode="auto">
          <a:xfrm>
            <a:off x="2700338" y="260350"/>
            <a:ext cx="49799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Times New Roman" panose="02020603050405020304" pitchFamily="18" charset="0"/>
              </a:rPr>
              <a:t>Restriction of Visitors per MLTC Guidance</a:t>
            </a:r>
          </a:p>
        </p:txBody>
      </p:sp>
      <p:sp>
        <p:nvSpPr>
          <p:cNvPr id="53251" name="Rectangle 4">
            <a:extLst>
              <a:ext uri="{FF2B5EF4-FFF2-40B4-BE49-F238E27FC236}">
                <a16:creationId xmlns:a16="http://schemas.microsoft.com/office/drawing/2014/main" id="{8F040BA8-45A6-7558-7193-4195B82D6500}"/>
              </a:ext>
            </a:extLst>
          </p:cNvPr>
          <p:cNvSpPr>
            <a:spLocks noChangeArrowheads="1"/>
          </p:cNvSpPr>
          <p:nvPr/>
        </p:nvSpPr>
        <p:spPr bwMode="auto">
          <a:xfrm>
            <a:off x="395288" y="1700213"/>
            <a:ext cx="8229600" cy="552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600075" indent="-257175">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LTCHs have discretion to end or prohibit visits (including caregivers) in response to “repeated and flagrant non-compliance” with the home’s visitor policy and where a visitor’s behaviour may impact the ability to ensure a safe and secure home</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Before doing so – encouraged to consider</a:t>
            </a:r>
          </a:p>
          <a:p>
            <a:pPr lvl="1" eaLnBrk="1" hangingPunct="1">
              <a:spcBef>
                <a:spcPct val="0"/>
              </a:spcBef>
              <a:spcAft>
                <a:spcPts val="900"/>
              </a:spcAft>
              <a:buFont typeface="Wingdings" pitchFamily="2" charset="2"/>
              <a:buChar char="Ø"/>
            </a:pPr>
            <a:r>
              <a:rPr lang="en-CA" altLang="en-US" sz="2000">
                <a:solidFill>
                  <a:srgbClr val="000000"/>
                </a:solidFill>
                <a:latin typeface="Calibri" panose="020F0502020204030204" pitchFamily="34" charset="0"/>
                <a:cs typeface="Arial" panose="020B0604020202020204" pitchFamily="34" charset="0"/>
              </a:rPr>
              <a:t>Whether visitor has had sufficient time and information to comply with the visitor’s policy</a:t>
            </a:r>
          </a:p>
          <a:p>
            <a:pPr lvl="1" eaLnBrk="1" hangingPunct="1">
              <a:spcBef>
                <a:spcPct val="0"/>
              </a:spcBef>
              <a:spcAft>
                <a:spcPts val="900"/>
              </a:spcAft>
              <a:buFont typeface="Wingdings" pitchFamily="2" charset="2"/>
              <a:buChar char="Ø"/>
            </a:pPr>
            <a:r>
              <a:rPr lang="en-CA" altLang="en-US" sz="2000">
                <a:solidFill>
                  <a:srgbClr val="000000"/>
                </a:solidFill>
                <a:latin typeface="Calibri" panose="020F0502020204030204" pitchFamily="34" charset="0"/>
                <a:cs typeface="Arial" panose="020B0604020202020204" pitchFamily="34" charset="0"/>
              </a:rPr>
              <a:t>Nature, severity and frequency of non-compliance</a:t>
            </a:r>
          </a:p>
          <a:p>
            <a:pPr lvl="1" eaLnBrk="1" hangingPunct="1">
              <a:spcBef>
                <a:spcPct val="0"/>
              </a:spcBef>
              <a:spcAft>
                <a:spcPts val="900"/>
              </a:spcAft>
              <a:buFont typeface="Wingdings" pitchFamily="2" charset="2"/>
              <a:buChar char="Ø"/>
            </a:pPr>
            <a:r>
              <a:rPr lang="en-CA" altLang="en-US" sz="2000">
                <a:solidFill>
                  <a:srgbClr val="000000"/>
                </a:solidFill>
                <a:latin typeface="Calibri" panose="020F0502020204030204" pitchFamily="34" charset="0"/>
                <a:cs typeface="Arial" panose="020B0604020202020204" pitchFamily="34" charset="0"/>
              </a:rPr>
              <a:t>Potential impact of non-compliance on health and safety of residents, staff and other visitors</a:t>
            </a:r>
          </a:p>
          <a:p>
            <a:pPr lvl="1" eaLnBrk="1" hangingPunct="1">
              <a:spcBef>
                <a:spcPct val="0"/>
              </a:spcBef>
              <a:spcAft>
                <a:spcPts val="900"/>
              </a:spcAft>
              <a:buFont typeface="Wingdings" pitchFamily="2" charset="2"/>
              <a:buChar char="Ø"/>
            </a:pPr>
            <a:r>
              <a:rPr lang="en-CA" altLang="en-US" sz="2000">
                <a:solidFill>
                  <a:srgbClr val="000000"/>
                </a:solidFill>
                <a:latin typeface="Calibri" panose="020F0502020204030204" pitchFamily="34" charset="0"/>
                <a:cs typeface="Arial" panose="020B0604020202020204" pitchFamily="34" charset="0"/>
              </a:rPr>
              <a:t>Potential impact of discontinuing visits on the resident’s clinical and emotional well-being </a:t>
            </a:r>
          </a:p>
          <a:p>
            <a:pPr eaLnBrk="1" hangingPunct="1">
              <a:spcBef>
                <a:spcPct val="0"/>
              </a:spcBef>
              <a:spcAft>
                <a:spcPts val="900"/>
              </a:spcAft>
              <a:buFont typeface="Wingdings" pitchFamily="2" charset="2"/>
              <a:buChar char="§"/>
            </a:pPr>
            <a:endParaRPr lang="en-CA" altLang="en-US" sz="2400">
              <a:solidFill>
                <a:srgbClr val="000000"/>
              </a:solidFill>
              <a:latin typeface="Calibri" panose="020F0502020204030204" pitchFamily="34" charset="0"/>
              <a:cs typeface="Arial" panose="020B060402020202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15">
            <a:extLst>
              <a:ext uri="{FF2B5EF4-FFF2-40B4-BE49-F238E27FC236}">
                <a16:creationId xmlns:a16="http://schemas.microsoft.com/office/drawing/2014/main" id="{238BD7A7-9360-7F52-8F54-99823706C55C}"/>
              </a:ext>
            </a:extLst>
          </p:cNvPr>
          <p:cNvSpPr txBox="1">
            <a:spLocks noChangeArrowheads="1"/>
          </p:cNvSpPr>
          <p:nvPr/>
        </p:nvSpPr>
        <p:spPr bwMode="auto">
          <a:xfrm>
            <a:off x="2760663" y="174625"/>
            <a:ext cx="5203825"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68580" tIns="34290" rIns="68580" bIns="34290"/>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CA" altLang="en-US" sz="4000" b="1">
                <a:latin typeface="Calibri" panose="020F0502020204030204" pitchFamily="34" charset="0"/>
                <a:ea typeface="Arial" panose="020B0604020202020204" pitchFamily="34" charset="0"/>
                <a:cs typeface="Times New Roman" panose="02020603050405020304" pitchFamily="18" charset="0"/>
              </a:rPr>
              <a:t>Overview of Long-Term Care Homes</a:t>
            </a:r>
          </a:p>
        </p:txBody>
      </p:sp>
      <p:sp>
        <p:nvSpPr>
          <p:cNvPr id="9" name="Rectangle 8">
            <a:extLst>
              <a:ext uri="{FF2B5EF4-FFF2-40B4-BE49-F238E27FC236}">
                <a16:creationId xmlns:a16="http://schemas.microsoft.com/office/drawing/2014/main" id="{4C6BA04F-C0D3-B126-2AED-B519D3B0572D}"/>
              </a:ext>
            </a:extLst>
          </p:cNvPr>
          <p:cNvSpPr/>
          <p:nvPr/>
        </p:nvSpPr>
        <p:spPr>
          <a:xfrm>
            <a:off x="433388" y="4475163"/>
            <a:ext cx="2003425" cy="268287"/>
          </a:xfrm>
          <a:prstGeom prst="rect">
            <a:avLst/>
          </a:prstGeom>
          <a:solidFill>
            <a:srgbClr val="047AC1"/>
          </a:solidFill>
          <a:ln>
            <a:solidFill>
              <a:srgbClr val="DDDCC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CA" sz="1050" dirty="0">
                <a:solidFill>
                  <a:srgbClr val="FFFFFF"/>
                </a:solidFill>
                <a:latin typeface="Bahnschrift" panose="020B0502040204020203" pitchFamily="34" charset="0"/>
              </a:rPr>
              <a:t>SECTOR CHARACTERISTICS</a:t>
            </a:r>
          </a:p>
        </p:txBody>
      </p:sp>
      <p:sp>
        <p:nvSpPr>
          <p:cNvPr id="10" name="Rectangle 9">
            <a:extLst>
              <a:ext uri="{FF2B5EF4-FFF2-40B4-BE49-F238E27FC236}">
                <a16:creationId xmlns:a16="http://schemas.microsoft.com/office/drawing/2014/main" id="{28DAAC2E-26D8-20DE-82E1-6A4CF8A4B143}"/>
              </a:ext>
            </a:extLst>
          </p:cNvPr>
          <p:cNvSpPr/>
          <p:nvPr/>
        </p:nvSpPr>
        <p:spPr>
          <a:xfrm>
            <a:off x="433388" y="1666875"/>
            <a:ext cx="1924050" cy="309563"/>
          </a:xfrm>
          <a:prstGeom prst="rect">
            <a:avLst/>
          </a:prstGeom>
          <a:solidFill>
            <a:srgbClr val="047AC1"/>
          </a:solidFill>
          <a:ln>
            <a:solidFill>
              <a:srgbClr val="DDDCC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CA" sz="1050" dirty="0">
                <a:solidFill>
                  <a:srgbClr val="FFFFFF"/>
                </a:solidFill>
                <a:latin typeface="Bahnschrift" panose="020B0502040204020203" pitchFamily="34" charset="0"/>
              </a:rPr>
              <a:t>RESIDENT CHARACTERISTICS</a:t>
            </a:r>
          </a:p>
        </p:txBody>
      </p:sp>
      <p:grpSp>
        <p:nvGrpSpPr>
          <p:cNvPr id="9221" name="Group 10">
            <a:extLst>
              <a:ext uri="{FF2B5EF4-FFF2-40B4-BE49-F238E27FC236}">
                <a16:creationId xmlns:a16="http://schemas.microsoft.com/office/drawing/2014/main" id="{4A82A735-6EEB-3AB2-7E49-697A5EB5876A}"/>
              </a:ext>
            </a:extLst>
          </p:cNvPr>
          <p:cNvGrpSpPr>
            <a:grpSpLocks/>
          </p:cNvGrpSpPr>
          <p:nvPr/>
        </p:nvGrpSpPr>
        <p:grpSpPr bwMode="auto">
          <a:xfrm>
            <a:off x="403225" y="2239963"/>
            <a:ext cx="2357438" cy="1382712"/>
            <a:chOff x="116861" y="2310261"/>
            <a:chExt cx="3141931" cy="1842939"/>
          </a:xfrm>
        </p:grpSpPr>
        <p:pic>
          <p:nvPicPr>
            <p:cNvPr id="12" name="Picture 11">
              <a:extLst>
                <a:ext uri="{FF2B5EF4-FFF2-40B4-BE49-F238E27FC236}">
                  <a16:creationId xmlns:a16="http://schemas.microsoft.com/office/drawing/2014/main" id="{3A30CB6E-0FCB-AA53-B1E1-DCBEFEC63F1D}"/>
                </a:ext>
              </a:extLst>
            </p:cNvPr>
            <p:cNvPicPr>
              <a:picLocks noChangeAspect="1"/>
            </p:cNvPicPr>
            <p:nvPr/>
          </p:nvPicPr>
          <p:blipFill>
            <a:blip r:embed="rId2">
              <a:duotone>
                <a:prstClr val="black"/>
                <a:schemeClr val="tx2">
                  <a:tint val="45000"/>
                  <a:satMod val="400000"/>
                </a:schemeClr>
              </a:duotone>
            </a:blip>
            <a:stretch>
              <a:fillRect/>
            </a:stretch>
          </p:blipFill>
          <p:spPr>
            <a:xfrm>
              <a:off x="179512" y="2368548"/>
              <a:ext cx="304349" cy="531019"/>
            </a:xfrm>
            <a:prstGeom prst="rect">
              <a:avLst/>
            </a:prstGeom>
          </p:spPr>
        </p:pic>
        <p:pic>
          <p:nvPicPr>
            <p:cNvPr id="13" name="Picture 12">
              <a:extLst>
                <a:ext uri="{FF2B5EF4-FFF2-40B4-BE49-F238E27FC236}">
                  <a16:creationId xmlns:a16="http://schemas.microsoft.com/office/drawing/2014/main" id="{5AB90809-970B-4526-E49D-C5CEF9AFA738}"/>
                </a:ext>
              </a:extLst>
            </p:cNvPr>
            <p:cNvPicPr>
              <a:picLocks noChangeAspect="1"/>
            </p:cNvPicPr>
            <p:nvPr/>
          </p:nvPicPr>
          <p:blipFill>
            <a:blip r:embed="rId3">
              <a:duotone>
                <a:prstClr val="black"/>
                <a:schemeClr val="tx2">
                  <a:tint val="45000"/>
                  <a:satMod val="400000"/>
                </a:schemeClr>
              </a:duotone>
            </a:blip>
            <a:stretch>
              <a:fillRect/>
            </a:stretch>
          </p:blipFill>
          <p:spPr>
            <a:xfrm>
              <a:off x="116861" y="3592814"/>
              <a:ext cx="386671" cy="394630"/>
            </a:xfrm>
            <a:prstGeom prst="rect">
              <a:avLst/>
            </a:prstGeom>
          </p:spPr>
        </p:pic>
        <p:sp>
          <p:nvSpPr>
            <p:cNvPr id="15" name="TextBox 14">
              <a:extLst>
                <a:ext uri="{FF2B5EF4-FFF2-40B4-BE49-F238E27FC236}">
                  <a16:creationId xmlns:a16="http://schemas.microsoft.com/office/drawing/2014/main" id="{4914A0B2-C516-8D01-9B68-3583B957BF84}"/>
                </a:ext>
              </a:extLst>
            </p:cNvPr>
            <p:cNvSpPr txBox="1"/>
            <p:nvPr/>
          </p:nvSpPr>
          <p:spPr>
            <a:xfrm>
              <a:off x="694469" y="2310261"/>
              <a:ext cx="2282924" cy="861166"/>
            </a:xfrm>
            <a:prstGeom prst="rect">
              <a:avLst/>
            </a:prstGeom>
            <a:noFill/>
          </p:spPr>
          <p:txBody>
            <a:bodyPr>
              <a:spAutoFit/>
            </a:bodyPr>
            <a:lstStyle/>
            <a:p>
              <a:pPr eaLnBrk="1" fontAlgn="auto" hangingPunct="1">
                <a:spcBef>
                  <a:spcPts val="0"/>
                </a:spcBef>
                <a:spcAft>
                  <a:spcPts val="0"/>
                </a:spcAft>
                <a:defRPr/>
              </a:pPr>
              <a:r>
                <a:rPr lang="en-CA" sz="1350" b="1" dirty="0">
                  <a:solidFill>
                    <a:srgbClr val="000000"/>
                  </a:solidFill>
                  <a:latin typeface="Calibri" panose="020F0502020204030204"/>
                </a:rPr>
                <a:t>78,787</a:t>
              </a:r>
              <a:r>
                <a:rPr lang="en-CA" sz="975" dirty="0">
                  <a:solidFill>
                    <a:srgbClr val="000000"/>
                  </a:solidFill>
                  <a:latin typeface="Calibri" panose="020F0502020204030204"/>
                </a:rPr>
                <a:t> </a:t>
              </a:r>
              <a:r>
                <a:rPr lang="en-CA" sz="1125" dirty="0">
                  <a:solidFill>
                    <a:srgbClr val="000000"/>
                  </a:solidFill>
                  <a:latin typeface="Calibri" panose="020F0502020204030204"/>
                </a:rPr>
                <a:t>LTC residents across the province (September 2019)</a:t>
              </a:r>
            </a:p>
          </p:txBody>
        </p:sp>
        <p:sp>
          <p:nvSpPr>
            <p:cNvPr id="16" name="TextBox 15">
              <a:extLst>
                <a:ext uri="{FF2B5EF4-FFF2-40B4-BE49-F238E27FC236}">
                  <a16:creationId xmlns:a16="http://schemas.microsoft.com/office/drawing/2014/main" id="{E1E9E76C-407F-7FB6-29A0-9DAA74144126}"/>
                </a:ext>
              </a:extLst>
            </p:cNvPr>
            <p:cNvSpPr txBox="1"/>
            <p:nvPr/>
          </p:nvSpPr>
          <p:spPr>
            <a:xfrm>
              <a:off x="645806" y="3522665"/>
              <a:ext cx="2612986" cy="630535"/>
            </a:xfrm>
            <a:prstGeom prst="rect">
              <a:avLst/>
            </a:prstGeom>
            <a:noFill/>
          </p:spPr>
          <p:txBody>
            <a:bodyPr>
              <a:spAutoFit/>
            </a:bodyPr>
            <a:lstStyle/>
            <a:p>
              <a:pPr eaLnBrk="1" fontAlgn="auto" hangingPunct="1">
                <a:spcBef>
                  <a:spcPts val="0"/>
                </a:spcBef>
                <a:spcAft>
                  <a:spcPts val="0"/>
                </a:spcAft>
                <a:defRPr/>
              </a:pPr>
              <a:r>
                <a:rPr lang="en-CA" sz="1350" b="1" dirty="0">
                  <a:solidFill>
                    <a:srgbClr val="000000"/>
                  </a:solidFill>
                  <a:latin typeface="Calibri" panose="020F0502020204030204"/>
                </a:rPr>
                <a:t>39,513</a:t>
              </a:r>
              <a:r>
                <a:rPr lang="en-CA" sz="975" dirty="0">
                  <a:solidFill>
                    <a:srgbClr val="000000"/>
                  </a:solidFill>
                  <a:latin typeface="Calibri" panose="020F0502020204030204"/>
                </a:rPr>
                <a:t> </a:t>
              </a:r>
              <a:r>
                <a:rPr lang="en-CA" sz="1125" dirty="0">
                  <a:solidFill>
                    <a:srgbClr val="000000"/>
                  </a:solidFill>
                  <a:latin typeface="Calibri" panose="020F0502020204030204"/>
                </a:rPr>
                <a:t>people on the LTC wait list (October 2020)</a:t>
              </a:r>
            </a:p>
          </p:txBody>
        </p:sp>
      </p:grpSp>
      <p:sp>
        <p:nvSpPr>
          <p:cNvPr id="20" name="Rectangle 19">
            <a:extLst>
              <a:ext uri="{FF2B5EF4-FFF2-40B4-BE49-F238E27FC236}">
                <a16:creationId xmlns:a16="http://schemas.microsoft.com/office/drawing/2014/main" id="{5791E7D8-04EF-F0FD-7D8C-21B3D1EE1D6C}"/>
              </a:ext>
            </a:extLst>
          </p:cNvPr>
          <p:cNvSpPr/>
          <p:nvPr/>
        </p:nvSpPr>
        <p:spPr>
          <a:xfrm>
            <a:off x="5310188" y="5029200"/>
            <a:ext cx="2387600" cy="4365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CA" sz="1125" b="1" dirty="0">
                <a:solidFill>
                  <a:srgbClr val="000000"/>
                </a:solidFill>
                <a:latin typeface="Calibri" panose="020F0502020204030204"/>
              </a:rPr>
              <a:t>40% </a:t>
            </a:r>
            <a:r>
              <a:rPr lang="en-CA" sz="1125" dirty="0">
                <a:solidFill>
                  <a:srgbClr val="000000"/>
                </a:solidFill>
                <a:latin typeface="Calibri" panose="020F0502020204030204"/>
              </a:rPr>
              <a:t>of homes have 96 or fewer beds</a:t>
            </a:r>
            <a:endParaRPr lang="en-CA" sz="750" dirty="0">
              <a:solidFill>
                <a:srgbClr val="000000"/>
              </a:solidFill>
              <a:latin typeface="Calibri" panose="020F0502020204030204"/>
            </a:endParaRPr>
          </a:p>
        </p:txBody>
      </p:sp>
      <p:sp>
        <p:nvSpPr>
          <p:cNvPr id="22" name="Rectangle 21">
            <a:extLst>
              <a:ext uri="{FF2B5EF4-FFF2-40B4-BE49-F238E27FC236}">
                <a16:creationId xmlns:a16="http://schemas.microsoft.com/office/drawing/2014/main" id="{D613F112-48D9-8E63-07EF-2E69CDF8EF48}"/>
              </a:ext>
            </a:extLst>
          </p:cNvPr>
          <p:cNvSpPr/>
          <p:nvPr/>
        </p:nvSpPr>
        <p:spPr>
          <a:xfrm>
            <a:off x="166688" y="4841875"/>
            <a:ext cx="2824162" cy="3889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eaLnBrk="1" fontAlgn="auto" hangingPunct="1">
              <a:spcBef>
                <a:spcPts val="0"/>
              </a:spcBef>
              <a:spcAft>
                <a:spcPts val="0"/>
              </a:spcAft>
              <a:defRPr/>
            </a:pPr>
            <a:r>
              <a:rPr lang="en-CA" sz="1350" b="1" dirty="0">
                <a:solidFill>
                  <a:srgbClr val="000000"/>
                </a:solidFill>
                <a:latin typeface="Calibri" panose="020F0502020204030204"/>
              </a:rPr>
              <a:t>12</a:t>
            </a:r>
            <a:r>
              <a:rPr lang="en-CA" sz="975" dirty="0">
                <a:solidFill>
                  <a:srgbClr val="000000"/>
                </a:solidFill>
                <a:latin typeface="Calibri" panose="020F0502020204030204"/>
              </a:rPr>
              <a:t> </a:t>
            </a:r>
            <a:r>
              <a:rPr lang="en-CA" sz="1125" dirty="0">
                <a:solidFill>
                  <a:srgbClr val="000000"/>
                </a:solidFill>
                <a:latin typeface="Calibri" panose="020F0502020204030204"/>
              </a:rPr>
              <a:t>specialized units (225 beds) targeted to behaviours, dialysis and veterans’ care</a:t>
            </a:r>
          </a:p>
        </p:txBody>
      </p:sp>
      <p:sp>
        <p:nvSpPr>
          <p:cNvPr id="23" name="Rectangle 22">
            <a:extLst>
              <a:ext uri="{FF2B5EF4-FFF2-40B4-BE49-F238E27FC236}">
                <a16:creationId xmlns:a16="http://schemas.microsoft.com/office/drawing/2014/main" id="{E76CA950-5F0E-2E51-0D2D-97E10D5A8BE8}"/>
              </a:ext>
            </a:extLst>
          </p:cNvPr>
          <p:cNvSpPr/>
          <p:nvPr/>
        </p:nvSpPr>
        <p:spPr>
          <a:xfrm>
            <a:off x="438150" y="5554663"/>
            <a:ext cx="2951163" cy="388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CA" sz="1350" b="1" dirty="0">
                <a:solidFill>
                  <a:srgbClr val="000000"/>
                </a:solidFill>
                <a:latin typeface="Calibri" panose="020F0502020204030204"/>
              </a:rPr>
              <a:t>3</a:t>
            </a:r>
            <a:r>
              <a:rPr lang="en-CA" sz="975" dirty="0">
                <a:solidFill>
                  <a:srgbClr val="000000"/>
                </a:solidFill>
                <a:latin typeface="Calibri" panose="020F0502020204030204"/>
              </a:rPr>
              <a:t> </a:t>
            </a:r>
            <a:r>
              <a:rPr lang="en-CA" sz="1125" dirty="0">
                <a:solidFill>
                  <a:srgbClr val="000000"/>
                </a:solidFill>
                <a:latin typeface="Calibri" panose="020F0502020204030204"/>
              </a:rPr>
              <a:t>Centres for Learning, Research and Innovation</a:t>
            </a:r>
          </a:p>
        </p:txBody>
      </p:sp>
      <p:pic>
        <p:nvPicPr>
          <p:cNvPr id="9225" name="Picture 24">
            <a:extLst>
              <a:ext uri="{FF2B5EF4-FFF2-40B4-BE49-F238E27FC236}">
                <a16:creationId xmlns:a16="http://schemas.microsoft.com/office/drawing/2014/main" id="{9D7BAEBC-BD37-CA58-AFA6-AC62A8A4FCBA}"/>
              </a:ext>
            </a:extLst>
          </p:cNvPr>
          <p:cNvPicPr>
            <a:picLocks noChangeAspect="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7764463" y="4841875"/>
            <a:ext cx="485775"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25">
            <a:extLst>
              <a:ext uri="{FF2B5EF4-FFF2-40B4-BE49-F238E27FC236}">
                <a16:creationId xmlns:a16="http://schemas.microsoft.com/office/drawing/2014/main" id="{CC017478-2E04-22DB-AE42-24EE8E9F76D8}"/>
              </a:ext>
            </a:extLst>
          </p:cNvPr>
          <p:cNvPicPr>
            <a:picLocks noChangeAspect="1"/>
          </p:cNvPicPr>
          <p:nvPr/>
        </p:nvPicPr>
        <p:blipFill>
          <a:blip r:embed="rId5">
            <a:duotone>
              <a:prstClr val="black"/>
              <a:schemeClr val="tx2">
                <a:tint val="45000"/>
                <a:satMod val="400000"/>
              </a:schemeClr>
            </a:duotone>
          </a:blip>
          <a:stretch>
            <a:fillRect/>
          </a:stretch>
        </p:blipFill>
        <p:spPr>
          <a:xfrm>
            <a:off x="225046" y="5202238"/>
            <a:ext cx="416150" cy="388190"/>
          </a:xfrm>
          <a:prstGeom prst="rect">
            <a:avLst/>
          </a:prstGeom>
        </p:spPr>
      </p:pic>
      <p:sp>
        <p:nvSpPr>
          <p:cNvPr id="27" name="TextBox 26">
            <a:extLst>
              <a:ext uri="{FF2B5EF4-FFF2-40B4-BE49-F238E27FC236}">
                <a16:creationId xmlns:a16="http://schemas.microsoft.com/office/drawing/2014/main" id="{AF398BA4-BE5C-9388-694F-A338B8F355D3}"/>
              </a:ext>
            </a:extLst>
          </p:cNvPr>
          <p:cNvSpPr txBox="1"/>
          <p:nvPr/>
        </p:nvSpPr>
        <p:spPr>
          <a:xfrm>
            <a:off x="4972050" y="4572000"/>
            <a:ext cx="3497263" cy="438150"/>
          </a:xfrm>
          <a:prstGeom prst="rect">
            <a:avLst/>
          </a:prstGeom>
          <a:noFill/>
        </p:spPr>
        <p:txBody>
          <a:bodyPr>
            <a:spAutoFit/>
          </a:bodyPr>
          <a:lstStyle/>
          <a:p>
            <a:pPr>
              <a:defRPr/>
            </a:pPr>
            <a:r>
              <a:rPr lang="en-CA" sz="1125" kern="0" dirty="0">
                <a:latin typeface="Calibri" panose="020F0502020204030204" pitchFamily="34" charset="0"/>
                <a:cs typeface="Calibri" panose="020F0502020204030204" pitchFamily="34" charset="0"/>
              </a:rPr>
              <a:t>Employs over </a:t>
            </a:r>
            <a:r>
              <a:rPr lang="en-CA" sz="1125" b="1" kern="0" dirty="0">
                <a:latin typeface="Calibri" panose="020F0502020204030204" pitchFamily="34" charset="0"/>
                <a:cs typeface="Calibri" panose="020F0502020204030204" pitchFamily="34" charset="0"/>
              </a:rPr>
              <a:t>52,000</a:t>
            </a:r>
            <a:r>
              <a:rPr lang="en-CA" sz="1125" kern="0" dirty="0">
                <a:latin typeface="Calibri" panose="020F0502020204030204" pitchFamily="34" charset="0"/>
                <a:cs typeface="Calibri" panose="020F0502020204030204" pitchFamily="34" charset="0"/>
              </a:rPr>
              <a:t> staff who provide interdisciplinary care to over </a:t>
            </a:r>
            <a:r>
              <a:rPr lang="en-CA" sz="1125" b="1" kern="0" dirty="0">
                <a:latin typeface="Calibri" panose="020F0502020204030204" pitchFamily="34" charset="0"/>
                <a:cs typeface="Calibri" panose="020F0502020204030204" pitchFamily="34" charset="0"/>
              </a:rPr>
              <a:t>100,000</a:t>
            </a:r>
            <a:r>
              <a:rPr lang="en-CA" sz="1125" kern="0" dirty="0">
                <a:latin typeface="Calibri" panose="020F0502020204030204" pitchFamily="34" charset="0"/>
                <a:cs typeface="Calibri" panose="020F0502020204030204" pitchFamily="34" charset="0"/>
              </a:rPr>
              <a:t> residents annually. </a:t>
            </a:r>
          </a:p>
        </p:txBody>
      </p:sp>
      <p:sp>
        <p:nvSpPr>
          <p:cNvPr id="28" name="Rectangle 27">
            <a:extLst>
              <a:ext uri="{FF2B5EF4-FFF2-40B4-BE49-F238E27FC236}">
                <a16:creationId xmlns:a16="http://schemas.microsoft.com/office/drawing/2014/main" id="{803AF5DD-2E82-8F15-3E6E-DFB85A864EFC}"/>
              </a:ext>
            </a:extLst>
          </p:cNvPr>
          <p:cNvSpPr/>
          <p:nvPr/>
        </p:nvSpPr>
        <p:spPr>
          <a:xfrm>
            <a:off x="3368675" y="1663700"/>
            <a:ext cx="2003425" cy="309563"/>
          </a:xfrm>
          <a:prstGeom prst="rect">
            <a:avLst/>
          </a:prstGeom>
          <a:solidFill>
            <a:srgbClr val="047AC1"/>
          </a:solidFill>
          <a:ln>
            <a:solidFill>
              <a:srgbClr val="DDDCC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CA" sz="1050" dirty="0">
                <a:solidFill>
                  <a:srgbClr val="FFFFFF"/>
                </a:solidFill>
                <a:latin typeface="Bahnschrift" panose="020B0502040204020203" pitchFamily="34" charset="0"/>
              </a:rPr>
              <a:t>RESIDENT DEMOGRAPHICS</a:t>
            </a:r>
          </a:p>
        </p:txBody>
      </p:sp>
      <p:sp>
        <p:nvSpPr>
          <p:cNvPr id="29" name="Rectangle 28">
            <a:extLst>
              <a:ext uri="{FF2B5EF4-FFF2-40B4-BE49-F238E27FC236}">
                <a16:creationId xmlns:a16="http://schemas.microsoft.com/office/drawing/2014/main" id="{DC4DD1FA-EBC8-1FE2-6339-2265388D4670}"/>
              </a:ext>
            </a:extLst>
          </p:cNvPr>
          <p:cNvSpPr/>
          <p:nvPr/>
        </p:nvSpPr>
        <p:spPr>
          <a:xfrm>
            <a:off x="3198813" y="1912938"/>
            <a:ext cx="2390775" cy="20367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150000"/>
              </a:lnSpc>
              <a:spcBef>
                <a:spcPts val="0"/>
              </a:spcBef>
              <a:spcAft>
                <a:spcPts val="0"/>
              </a:spcAft>
              <a:defRPr/>
            </a:pPr>
            <a:r>
              <a:rPr lang="en-CA" sz="1350" b="1" dirty="0">
                <a:solidFill>
                  <a:srgbClr val="000000"/>
                </a:solidFill>
                <a:latin typeface="Calibri" panose="020F0502020204030204"/>
              </a:rPr>
              <a:t>83</a:t>
            </a:r>
            <a:r>
              <a:rPr lang="en-CA" sz="1125" b="1" dirty="0">
                <a:solidFill>
                  <a:srgbClr val="000000"/>
                </a:solidFill>
                <a:latin typeface="Calibri" panose="020F0502020204030204"/>
              </a:rPr>
              <a:t> </a:t>
            </a:r>
            <a:r>
              <a:rPr lang="en-CA" sz="1125" dirty="0">
                <a:solidFill>
                  <a:srgbClr val="000000"/>
                </a:solidFill>
                <a:latin typeface="Calibri" panose="020F0502020204030204"/>
              </a:rPr>
              <a:t>years old is the average age</a:t>
            </a:r>
          </a:p>
          <a:p>
            <a:pPr algn="ctr" eaLnBrk="1" fontAlgn="auto" hangingPunct="1">
              <a:lnSpc>
                <a:spcPct val="150000"/>
              </a:lnSpc>
              <a:spcBef>
                <a:spcPts val="0"/>
              </a:spcBef>
              <a:spcAft>
                <a:spcPts val="0"/>
              </a:spcAft>
              <a:defRPr/>
            </a:pPr>
            <a:r>
              <a:rPr lang="en-CA" sz="1350" b="1" dirty="0">
                <a:solidFill>
                  <a:srgbClr val="000000"/>
                </a:solidFill>
                <a:latin typeface="Calibri" panose="020F0502020204030204"/>
              </a:rPr>
              <a:t>57%</a:t>
            </a:r>
            <a:r>
              <a:rPr lang="en-CA" sz="1125" dirty="0">
                <a:solidFill>
                  <a:srgbClr val="000000"/>
                </a:solidFill>
                <a:latin typeface="Calibri" panose="020F0502020204030204"/>
              </a:rPr>
              <a:t> are 85 year or older</a:t>
            </a:r>
          </a:p>
          <a:p>
            <a:pPr algn="ctr" eaLnBrk="1" fontAlgn="auto" hangingPunct="1">
              <a:lnSpc>
                <a:spcPct val="150000"/>
              </a:lnSpc>
              <a:spcBef>
                <a:spcPts val="0"/>
              </a:spcBef>
              <a:spcAft>
                <a:spcPts val="0"/>
              </a:spcAft>
              <a:defRPr/>
            </a:pPr>
            <a:r>
              <a:rPr lang="en-CA" sz="1350" b="1" dirty="0">
                <a:solidFill>
                  <a:srgbClr val="000000"/>
                </a:solidFill>
                <a:latin typeface="Calibri" panose="020F0502020204030204"/>
              </a:rPr>
              <a:t>69%</a:t>
            </a:r>
            <a:r>
              <a:rPr lang="en-CA" sz="1125" dirty="0">
                <a:solidFill>
                  <a:srgbClr val="000000"/>
                </a:solidFill>
                <a:latin typeface="Calibri" panose="020F0502020204030204"/>
              </a:rPr>
              <a:t> are female </a:t>
            </a:r>
          </a:p>
          <a:p>
            <a:pPr algn="ctr" eaLnBrk="1" fontAlgn="auto" hangingPunct="1">
              <a:lnSpc>
                <a:spcPct val="150000"/>
              </a:lnSpc>
              <a:spcBef>
                <a:spcPts val="0"/>
              </a:spcBef>
              <a:spcAft>
                <a:spcPts val="0"/>
              </a:spcAft>
              <a:defRPr/>
            </a:pPr>
            <a:r>
              <a:rPr lang="en-CA" sz="1350" b="1" dirty="0">
                <a:solidFill>
                  <a:srgbClr val="000000"/>
                </a:solidFill>
                <a:latin typeface="Calibri" panose="020F0502020204030204"/>
              </a:rPr>
              <a:t>85%</a:t>
            </a:r>
            <a:r>
              <a:rPr lang="en-CA" sz="1125" dirty="0">
                <a:solidFill>
                  <a:srgbClr val="000000"/>
                </a:solidFill>
                <a:latin typeface="Calibri" panose="020F0502020204030204"/>
              </a:rPr>
              <a:t> speak primarily English or French</a:t>
            </a:r>
          </a:p>
          <a:p>
            <a:pPr algn="ctr" eaLnBrk="1" fontAlgn="auto" hangingPunct="1">
              <a:lnSpc>
                <a:spcPct val="150000"/>
              </a:lnSpc>
              <a:spcBef>
                <a:spcPts val="0"/>
              </a:spcBef>
              <a:spcAft>
                <a:spcPts val="0"/>
              </a:spcAft>
              <a:defRPr/>
            </a:pPr>
            <a:r>
              <a:rPr lang="en-CA" sz="1350" b="1" dirty="0">
                <a:solidFill>
                  <a:srgbClr val="000000"/>
                </a:solidFill>
                <a:latin typeface="Calibri" panose="020F0502020204030204"/>
              </a:rPr>
              <a:t>7%</a:t>
            </a:r>
            <a:r>
              <a:rPr lang="en-CA" sz="1125" dirty="0">
                <a:solidFill>
                  <a:srgbClr val="000000"/>
                </a:solidFill>
                <a:latin typeface="Calibri" panose="020F0502020204030204"/>
              </a:rPr>
              <a:t> (4,980) are under the age of 65 </a:t>
            </a:r>
          </a:p>
          <a:p>
            <a:pPr algn="ctr" eaLnBrk="1" fontAlgn="auto" hangingPunct="1">
              <a:lnSpc>
                <a:spcPct val="150000"/>
              </a:lnSpc>
              <a:spcBef>
                <a:spcPts val="0"/>
              </a:spcBef>
              <a:spcAft>
                <a:spcPts val="0"/>
              </a:spcAft>
              <a:defRPr/>
            </a:pPr>
            <a:r>
              <a:rPr lang="en-CA" sz="1350" b="1" dirty="0">
                <a:solidFill>
                  <a:srgbClr val="000000"/>
                </a:solidFill>
                <a:latin typeface="Calibri" panose="020F0502020204030204"/>
              </a:rPr>
              <a:t>24%</a:t>
            </a:r>
            <a:r>
              <a:rPr lang="en-CA" sz="1125" dirty="0">
                <a:solidFill>
                  <a:srgbClr val="000000"/>
                </a:solidFill>
                <a:latin typeface="Calibri" panose="020F0502020204030204"/>
              </a:rPr>
              <a:t> are married at admission</a:t>
            </a:r>
            <a:endParaRPr lang="en-CA" sz="900" dirty="0">
              <a:solidFill>
                <a:srgbClr val="000000"/>
              </a:solidFill>
              <a:latin typeface="Calibri" panose="020F0502020204030204"/>
            </a:endParaRPr>
          </a:p>
        </p:txBody>
      </p:sp>
      <p:sp>
        <p:nvSpPr>
          <p:cNvPr id="30" name="Rectangle 29">
            <a:extLst>
              <a:ext uri="{FF2B5EF4-FFF2-40B4-BE49-F238E27FC236}">
                <a16:creationId xmlns:a16="http://schemas.microsoft.com/office/drawing/2014/main" id="{F1A37313-03B7-5294-C4F8-6B683086A40F}"/>
              </a:ext>
            </a:extLst>
          </p:cNvPr>
          <p:cNvSpPr/>
          <p:nvPr/>
        </p:nvSpPr>
        <p:spPr>
          <a:xfrm>
            <a:off x="706438" y="5226050"/>
            <a:ext cx="2389187" cy="4365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CA" sz="1350" b="1" dirty="0">
                <a:solidFill>
                  <a:srgbClr val="000000"/>
                </a:solidFill>
                <a:latin typeface="Calibri" panose="020F0502020204030204"/>
              </a:rPr>
              <a:t>321</a:t>
            </a:r>
            <a:r>
              <a:rPr lang="en-CA" sz="1125" b="1" dirty="0">
                <a:solidFill>
                  <a:srgbClr val="000000"/>
                </a:solidFill>
                <a:latin typeface="Calibri" panose="020F0502020204030204"/>
              </a:rPr>
              <a:t> </a:t>
            </a:r>
            <a:r>
              <a:rPr lang="en-CA" sz="1125" dirty="0">
                <a:solidFill>
                  <a:srgbClr val="000000"/>
                </a:solidFill>
                <a:latin typeface="Calibri" panose="020F0502020204030204"/>
              </a:rPr>
              <a:t>beds are allocated for respite</a:t>
            </a:r>
            <a:endParaRPr lang="en-CA" sz="750" dirty="0">
              <a:solidFill>
                <a:srgbClr val="000000"/>
              </a:solidFill>
              <a:latin typeface="Calibri" panose="020F0502020204030204"/>
            </a:endParaRPr>
          </a:p>
        </p:txBody>
      </p:sp>
      <p:sp>
        <p:nvSpPr>
          <p:cNvPr id="31" name="Rectangle 30">
            <a:extLst>
              <a:ext uri="{FF2B5EF4-FFF2-40B4-BE49-F238E27FC236}">
                <a16:creationId xmlns:a16="http://schemas.microsoft.com/office/drawing/2014/main" id="{E354A39D-7A8A-3046-7847-63B438DE99A0}"/>
              </a:ext>
            </a:extLst>
          </p:cNvPr>
          <p:cNvSpPr/>
          <p:nvPr/>
        </p:nvSpPr>
        <p:spPr>
          <a:xfrm>
            <a:off x="6397625" y="1663700"/>
            <a:ext cx="2003425" cy="309563"/>
          </a:xfrm>
          <a:prstGeom prst="rect">
            <a:avLst/>
          </a:prstGeom>
          <a:solidFill>
            <a:srgbClr val="047AC1"/>
          </a:solidFill>
          <a:ln>
            <a:solidFill>
              <a:srgbClr val="DDDCC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CA" sz="1050" dirty="0">
                <a:solidFill>
                  <a:srgbClr val="FFFFFF"/>
                </a:solidFill>
                <a:latin typeface="Bahnschrift" panose="020B0502040204020203" pitchFamily="34" charset="0"/>
              </a:rPr>
              <a:t>ACTIVE CONDITIONS</a:t>
            </a:r>
          </a:p>
        </p:txBody>
      </p:sp>
      <p:sp>
        <p:nvSpPr>
          <p:cNvPr id="32" name="Rectangle 31">
            <a:extLst>
              <a:ext uri="{FF2B5EF4-FFF2-40B4-BE49-F238E27FC236}">
                <a16:creationId xmlns:a16="http://schemas.microsoft.com/office/drawing/2014/main" id="{D7CF67DB-9423-71A3-5096-C0CB5182B174}"/>
              </a:ext>
            </a:extLst>
          </p:cNvPr>
          <p:cNvSpPr/>
          <p:nvPr/>
        </p:nvSpPr>
        <p:spPr>
          <a:xfrm>
            <a:off x="5943600" y="1949450"/>
            <a:ext cx="2971800" cy="2035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CA" sz="1350" b="1" dirty="0">
                <a:solidFill>
                  <a:srgbClr val="000000"/>
                </a:solidFill>
                <a:latin typeface="Calibri" panose="020F0502020204030204"/>
              </a:rPr>
              <a:t>64% </a:t>
            </a:r>
            <a:r>
              <a:rPr lang="en-CA" sz="1125" dirty="0">
                <a:solidFill>
                  <a:srgbClr val="000000"/>
                </a:solidFill>
                <a:latin typeface="Calibri" panose="020F0502020204030204"/>
              </a:rPr>
              <a:t>of residents (65,000) have dementia or Alzheimer’s disease (the most prevalent active condition amongst LTC home residents)</a:t>
            </a:r>
          </a:p>
          <a:p>
            <a:pPr algn="ctr" eaLnBrk="1" fontAlgn="auto" hangingPunct="1">
              <a:spcBef>
                <a:spcPts val="0"/>
              </a:spcBef>
              <a:spcAft>
                <a:spcPts val="0"/>
              </a:spcAft>
              <a:defRPr/>
            </a:pPr>
            <a:endParaRPr lang="en-CA" sz="1350" dirty="0">
              <a:solidFill>
                <a:srgbClr val="000000"/>
              </a:solidFill>
              <a:latin typeface="Calibri" panose="020F0502020204030204"/>
            </a:endParaRPr>
          </a:p>
          <a:p>
            <a:pPr algn="ctr" eaLnBrk="1" fontAlgn="auto" hangingPunct="1">
              <a:spcBef>
                <a:spcPts val="0"/>
              </a:spcBef>
              <a:spcAft>
                <a:spcPts val="0"/>
              </a:spcAft>
              <a:defRPr/>
            </a:pPr>
            <a:r>
              <a:rPr lang="en-CA" sz="1350" b="1" dirty="0">
                <a:solidFill>
                  <a:srgbClr val="000000"/>
                </a:solidFill>
                <a:latin typeface="Calibri" panose="020F0502020204030204"/>
              </a:rPr>
              <a:t>90%</a:t>
            </a:r>
            <a:r>
              <a:rPr lang="en-CA" sz="1350" dirty="0">
                <a:solidFill>
                  <a:srgbClr val="000000"/>
                </a:solidFill>
                <a:latin typeface="Calibri" panose="020F0502020204030204"/>
              </a:rPr>
              <a:t> </a:t>
            </a:r>
            <a:r>
              <a:rPr lang="en-CA" sz="1125" dirty="0">
                <a:solidFill>
                  <a:srgbClr val="000000"/>
                </a:solidFill>
                <a:latin typeface="Calibri" panose="020F0502020204030204"/>
              </a:rPr>
              <a:t>residents with 3 or more active conditions</a:t>
            </a:r>
            <a:br>
              <a:rPr lang="en-CA" sz="1350" dirty="0">
                <a:solidFill>
                  <a:srgbClr val="000000"/>
                </a:solidFill>
                <a:latin typeface="Calibri" panose="020F0502020204030204"/>
              </a:rPr>
            </a:br>
            <a:endParaRPr lang="en-CA" sz="1350" dirty="0">
              <a:solidFill>
                <a:srgbClr val="000000"/>
              </a:solidFill>
              <a:latin typeface="Calibri" panose="020F0502020204030204"/>
            </a:endParaRPr>
          </a:p>
          <a:p>
            <a:pPr algn="ctr" eaLnBrk="1" fontAlgn="auto" hangingPunct="1">
              <a:spcBef>
                <a:spcPts val="0"/>
              </a:spcBef>
              <a:spcAft>
                <a:spcPts val="0"/>
              </a:spcAft>
              <a:defRPr/>
            </a:pPr>
            <a:r>
              <a:rPr lang="en-CA" sz="1350" b="1" dirty="0">
                <a:solidFill>
                  <a:srgbClr val="000000"/>
                </a:solidFill>
                <a:latin typeface="Calibri" panose="020F0502020204030204"/>
              </a:rPr>
              <a:t>43% </a:t>
            </a:r>
            <a:r>
              <a:rPr lang="en-CA" sz="1125" dirty="0">
                <a:solidFill>
                  <a:srgbClr val="000000"/>
                </a:solidFill>
                <a:latin typeface="Calibri" panose="020F0502020204030204"/>
              </a:rPr>
              <a:t>aggressive behaviour</a:t>
            </a:r>
            <a:br>
              <a:rPr lang="en-CA" sz="1350" dirty="0">
                <a:solidFill>
                  <a:srgbClr val="000000"/>
                </a:solidFill>
                <a:latin typeface="Calibri" panose="020F0502020204030204"/>
              </a:rPr>
            </a:br>
            <a:endParaRPr lang="en-CA" sz="1350" dirty="0">
              <a:solidFill>
                <a:srgbClr val="000000"/>
              </a:solidFill>
              <a:latin typeface="Calibri" panose="020F0502020204030204"/>
            </a:endParaRPr>
          </a:p>
          <a:p>
            <a:pPr algn="ctr" eaLnBrk="1" fontAlgn="auto" hangingPunct="1">
              <a:spcBef>
                <a:spcPts val="0"/>
              </a:spcBef>
              <a:spcAft>
                <a:spcPts val="0"/>
              </a:spcAft>
              <a:defRPr/>
            </a:pPr>
            <a:r>
              <a:rPr lang="en-CA" sz="1350" b="1" dirty="0">
                <a:solidFill>
                  <a:srgbClr val="000000"/>
                </a:solidFill>
                <a:latin typeface="Calibri" panose="020F0502020204030204"/>
              </a:rPr>
              <a:t>80% </a:t>
            </a:r>
            <a:r>
              <a:rPr lang="en-CA" sz="1125" dirty="0">
                <a:solidFill>
                  <a:srgbClr val="000000"/>
                </a:solidFill>
                <a:latin typeface="Calibri" panose="020F0502020204030204"/>
              </a:rPr>
              <a:t>bladder incontinence</a:t>
            </a:r>
          </a:p>
        </p:txBody>
      </p:sp>
      <p:grpSp>
        <p:nvGrpSpPr>
          <p:cNvPr id="9233" name="Group 50">
            <a:extLst>
              <a:ext uri="{FF2B5EF4-FFF2-40B4-BE49-F238E27FC236}">
                <a16:creationId xmlns:a16="http://schemas.microsoft.com/office/drawing/2014/main" id="{AFBD6619-9AD7-B838-3A78-34C42FF45982}"/>
              </a:ext>
            </a:extLst>
          </p:cNvPr>
          <p:cNvGrpSpPr>
            <a:grpSpLocks/>
          </p:cNvGrpSpPr>
          <p:nvPr/>
        </p:nvGrpSpPr>
        <p:grpSpPr bwMode="auto">
          <a:xfrm>
            <a:off x="3371850" y="4532313"/>
            <a:ext cx="1327150" cy="1084262"/>
            <a:chOff x="4582404" y="4839293"/>
            <a:chExt cx="1769663" cy="1446605"/>
          </a:xfrm>
        </p:grpSpPr>
        <p:pic>
          <p:nvPicPr>
            <p:cNvPr id="9237" name="Picture 17">
              <a:extLst>
                <a:ext uri="{FF2B5EF4-FFF2-40B4-BE49-F238E27FC236}">
                  <a16:creationId xmlns:a16="http://schemas.microsoft.com/office/drawing/2014/main" id="{9D6FB554-42D5-7B36-3AF0-DBA9A640F3F4}"/>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730398" y="4839293"/>
              <a:ext cx="1454219" cy="1446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a:extLst>
                <a:ext uri="{FF2B5EF4-FFF2-40B4-BE49-F238E27FC236}">
                  <a16:creationId xmlns:a16="http://schemas.microsoft.com/office/drawing/2014/main" id="{2D024D3F-8848-A705-6DF7-7340EF440217}"/>
                </a:ext>
              </a:extLst>
            </p:cNvPr>
            <p:cNvSpPr txBox="1"/>
            <p:nvPr/>
          </p:nvSpPr>
          <p:spPr>
            <a:xfrm>
              <a:off x="4582404" y="5281958"/>
              <a:ext cx="1769663" cy="400306"/>
            </a:xfrm>
            <a:prstGeom prst="rect">
              <a:avLst/>
            </a:prstGeom>
            <a:noFill/>
          </p:spPr>
          <p:txBody>
            <a:bodyPr>
              <a:spAutoFit/>
            </a:bodyPr>
            <a:lstStyle/>
            <a:p>
              <a:pPr algn="ctr" eaLnBrk="1" fontAlgn="auto" hangingPunct="1">
                <a:spcBef>
                  <a:spcPts val="0"/>
                </a:spcBef>
                <a:spcAft>
                  <a:spcPts val="0"/>
                </a:spcAft>
                <a:defRPr/>
              </a:pPr>
              <a:r>
                <a:rPr lang="en-CA" sz="1350" b="1" dirty="0">
                  <a:solidFill>
                    <a:srgbClr val="000000"/>
                  </a:solidFill>
                  <a:latin typeface="Calibri" panose="020F0502020204030204"/>
                </a:rPr>
                <a:t>626 homes</a:t>
              </a:r>
            </a:p>
          </p:txBody>
        </p:sp>
        <p:sp>
          <p:nvSpPr>
            <p:cNvPr id="9239" name="Rectangle 34">
              <a:extLst>
                <a:ext uri="{FF2B5EF4-FFF2-40B4-BE49-F238E27FC236}">
                  <a16:creationId xmlns:a16="http://schemas.microsoft.com/office/drawing/2014/main" id="{312639E5-486A-884A-77C6-0C71B2D09EFF}"/>
                </a:ext>
              </a:extLst>
            </p:cNvPr>
            <p:cNvSpPr>
              <a:spLocks noChangeArrowheads="1"/>
            </p:cNvSpPr>
            <p:nvPr/>
          </p:nvSpPr>
          <p:spPr bwMode="auto">
            <a:xfrm>
              <a:off x="4667441" y="5870177"/>
              <a:ext cx="1599586" cy="30777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CA" altLang="en-US" sz="900">
                  <a:solidFill>
                    <a:srgbClr val="000000"/>
                  </a:solidFill>
                  <a:latin typeface="Calibri" panose="020F0502020204030204" pitchFamily="34" charset="0"/>
                </a:rPr>
                <a:t>Over 78.000 beds</a:t>
              </a:r>
            </a:p>
          </p:txBody>
        </p:sp>
      </p:grpSp>
      <p:cxnSp>
        <p:nvCxnSpPr>
          <p:cNvPr id="42" name="Straight Connector 41">
            <a:extLst>
              <a:ext uri="{FF2B5EF4-FFF2-40B4-BE49-F238E27FC236}">
                <a16:creationId xmlns:a16="http://schemas.microsoft.com/office/drawing/2014/main" id="{771CE528-5F2E-E4F6-B7CD-C7519684A9B3}"/>
              </a:ext>
            </a:extLst>
          </p:cNvPr>
          <p:cNvCxnSpPr/>
          <p:nvPr/>
        </p:nvCxnSpPr>
        <p:spPr bwMode="auto">
          <a:xfrm>
            <a:off x="2800350" y="1657350"/>
            <a:ext cx="23813" cy="2349500"/>
          </a:xfrm>
          <a:prstGeom prst="line">
            <a:avLst/>
          </a:prstGeom>
          <a:solidFill>
            <a:schemeClr val="accent1"/>
          </a:solidFill>
          <a:ln w="25400" cap="flat" cmpd="sng" algn="ctr">
            <a:solidFill>
              <a:schemeClr val="accent6">
                <a:lumMod val="60000"/>
                <a:lumOff val="40000"/>
                <a:alpha val="47000"/>
              </a:schemeClr>
            </a:solidFill>
            <a:prstDash val="solid"/>
            <a:round/>
            <a:headEnd type="none" w="med" len="med"/>
            <a:tailEnd type="none" w="med" len="med"/>
          </a:ln>
          <a:effectLst/>
        </p:spPr>
      </p:cxnSp>
      <p:cxnSp>
        <p:nvCxnSpPr>
          <p:cNvPr id="44" name="Straight Connector 43">
            <a:extLst>
              <a:ext uri="{FF2B5EF4-FFF2-40B4-BE49-F238E27FC236}">
                <a16:creationId xmlns:a16="http://schemas.microsoft.com/office/drawing/2014/main" id="{724183AA-80ED-5538-992D-0CB919E552FD}"/>
              </a:ext>
            </a:extLst>
          </p:cNvPr>
          <p:cNvCxnSpPr/>
          <p:nvPr/>
        </p:nvCxnSpPr>
        <p:spPr bwMode="auto">
          <a:xfrm>
            <a:off x="5754688" y="1657350"/>
            <a:ext cx="23812" cy="2349500"/>
          </a:xfrm>
          <a:prstGeom prst="line">
            <a:avLst/>
          </a:prstGeom>
          <a:solidFill>
            <a:schemeClr val="accent1"/>
          </a:solidFill>
          <a:ln w="25400" cap="flat" cmpd="sng" algn="ctr">
            <a:solidFill>
              <a:schemeClr val="accent6">
                <a:lumMod val="60000"/>
                <a:lumOff val="40000"/>
                <a:alpha val="47000"/>
              </a:schemeClr>
            </a:solidFill>
            <a:prstDash val="solid"/>
            <a:round/>
            <a:headEnd type="none" w="med" len="med"/>
            <a:tailEnd type="none" w="med" len="med"/>
          </a:ln>
          <a:effectLst/>
        </p:spPr>
      </p:cxnSp>
      <p:cxnSp>
        <p:nvCxnSpPr>
          <p:cNvPr id="45" name="Straight Connector 44">
            <a:extLst>
              <a:ext uri="{FF2B5EF4-FFF2-40B4-BE49-F238E27FC236}">
                <a16:creationId xmlns:a16="http://schemas.microsoft.com/office/drawing/2014/main" id="{D3F51938-9044-E3A0-DA23-D3381CD60659}"/>
              </a:ext>
            </a:extLst>
          </p:cNvPr>
          <p:cNvCxnSpPr/>
          <p:nvPr/>
        </p:nvCxnSpPr>
        <p:spPr bwMode="auto">
          <a:xfrm>
            <a:off x="1244600" y="4171950"/>
            <a:ext cx="6642100" cy="0"/>
          </a:xfrm>
          <a:prstGeom prst="line">
            <a:avLst/>
          </a:prstGeom>
          <a:solidFill>
            <a:schemeClr val="accent1"/>
          </a:solidFill>
          <a:ln w="25400" cap="flat" cmpd="sng" algn="ctr">
            <a:solidFill>
              <a:schemeClr val="accent6">
                <a:lumMod val="60000"/>
                <a:lumOff val="40000"/>
                <a:alpha val="47000"/>
              </a:schemeClr>
            </a:solidFill>
            <a:prstDash val="solid"/>
            <a:round/>
            <a:headEnd type="none" w="med" len="med"/>
            <a:tailEnd type="none" w="med" len="med"/>
          </a:ln>
          <a:effectLst/>
        </p:spPr>
      </p:cxn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Box 3">
            <a:extLst>
              <a:ext uri="{FF2B5EF4-FFF2-40B4-BE49-F238E27FC236}">
                <a16:creationId xmlns:a16="http://schemas.microsoft.com/office/drawing/2014/main" id="{12D69945-0B13-0EB7-FAE7-C87A14A4FBEB}"/>
              </a:ext>
            </a:extLst>
          </p:cNvPr>
          <p:cNvSpPr txBox="1">
            <a:spLocks noChangeArrowheads="1"/>
          </p:cNvSpPr>
          <p:nvPr/>
        </p:nvSpPr>
        <p:spPr bwMode="auto">
          <a:xfrm>
            <a:off x="2484438" y="620713"/>
            <a:ext cx="59245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Times New Roman" panose="02020603050405020304" pitchFamily="18" charset="0"/>
              </a:rPr>
              <a:t>Further Guidance</a:t>
            </a:r>
          </a:p>
        </p:txBody>
      </p:sp>
      <p:sp>
        <p:nvSpPr>
          <p:cNvPr id="54275" name="Rectangle 4">
            <a:extLst>
              <a:ext uri="{FF2B5EF4-FFF2-40B4-BE49-F238E27FC236}">
                <a16:creationId xmlns:a16="http://schemas.microsoft.com/office/drawing/2014/main" id="{C0BF2A26-993F-C0DC-B83E-5DF064FC6550}"/>
              </a:ext>
            </a:extLst>
          </p:cNvPr>
          <p:cNvSpPr>
            <a:spLocks noChangeArrowheads="1"/>
          </p:cNvSpPr>
          <p:nvPr/>
        </p:nvSpPr>
        <p:spPr bwMode="auto">
          <a:xfrm>
            <a:off x="395288" y="1700213"/>
            <a:ext cx="8229600" cy="217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600075" indent="-257175">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Homes to document where they have ended or prohibited visitation due to non-compliance</a:t>
            </a:r>
          </a:p>
          <a:p>
            <a:pPr eaLnBrk="1" hangingPunct="1">
              <a:spcBef>
                <a:spcPct val="0"/>
              </a:spcBef>
              <a:spcAft>
                <a:spcPts val="900"/>
              </a:spcAft>
              <a:buFont typeface="Wingdings" pitchFamily="2" charset="2"/>
              <a:buChar char="§"/>
            </a:pPr>
            <a:r>
              <a:rPr lang="en-CA" altLang="en-US" sz="2400" b="1">
                <a:solidFill>
                  <a:srgbClr val="000000"/>
                </a:solidFill>
                <a:latin typeface="Calibri" panose="020F0502020204030204" pitchFamily="34" charset="0"/>
                <a:cs typeface="Arial" panose="020B0604020202020204" pitchFamily="34" charset="0"/>
              </a:rPr>
              <a:t>Encouraged</a:t>
            </a:r>
            <a:r>
              <a:rPr lang="en-CA" altLang="en-US" sz="2400">
                <a:solidFill>
                  <a:srgbClr val="000000"/>
                </a:solidFill>
                <a:latin typeface="Calibri" panose="020F0502020204030204" pitchFamily="34" charset="0"/>
                <a:cs typeface="Arial" panose="020B0604020202020204" pitchFamily="34" charset="0"/>
              </a:rPr>
              <a:t> to consult Resident and Family Councils on procedures for addressing non-adherence of policy by visitors</a:t>
            </a:r>
          </a:p>
          <a:p>
            <a:pPr eaLnBrk="1" hangingPunct="1">
              <a:spcBef>
                <a:spcPct val="0"/>
              </a:spcBef>
              <a:spcAft>
                <a:spcPts val="900"/>
              </a:spcAft>
              <a:buFont typeface="Wingdings" pitchFamily="2" charset="2"/>
              <a:buChar char="§"/>
            </a:pPr>
            <a:endParaRPr lang="en-CA" altLang="en-US" sz="2400" b="1">
              <a:solidFill>
                <a:srgbClr val="000000"/>
              </a:solidFill>
              <a:latin typeface="Calibri" panose="020F0502020204030204" pitchFamily="34" charset="0"/>
              <a:cs typeface="Arial" panose="020B0604020202020204" pitchFamily="34" charset="0"/>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Box 3">
            <a:extLst>
              <a:ext uri="{FF2B5EF4-FFF2-40B4-BE49-F238E27FC236}">
                <a16:creationId xmlns:a16="http://schemas.microsoft.com/office/drawing/2014/main" id="{51DCE907-09CE-DCFE-1CB0-0D579B492876}"/>
              </a:ext>
            </a:extLst>
          </p:cNvPr>
          <p:cNvSpPr txBox="1">
            <a:spLocks noChangeArrowheads="1"/>
          </p:cNvSpPr>
          <p:nvPr/>
        </p:nvSpPr>
        <p:spPr bwMode="auto">
          <a:xfrm>
            <a:off x="2700338" y="549275"/>
            <a:ext cx="49799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Times New Roman" panose="02020603050405020304" pitchFamily="18" charset="0"/>
              </a:rPr>
              <a:t>Visitors - Issues</a:t>
            </a:r>
          </a:p>
          <a:p>
            <a:pPr algn="ctr">
              <a:spcBef>
                <a:spcPct val="0"/>
              </a:spcBef>
              <a:buFontTx/>
              <a:buNone/>
            </a:pPr>
            <a:endParaRPr lang="en-US" altLang="en-US" sz="4000" b="1">
              <a:solidFill>
                <a:srgbClr val="000000"/>
              </a:solidFill>
              <a:latin typeface="Calibri" panose="020F0502020204030204" pitchFamily="34" charset="0"/>
              <a:cs typeface="Times New Roman" panose="02020603050405020304" pitchFamily="18" charset="0"/>
            </a:endParaRPr>
          </a:p>
        </p:txBody>
      </p:sp>
      <p:sp>
        <p:nvSpPr>
          <p:cNvPr id="55299" name="Rectangle 4">
            <a:extLst>
              <a:ext uri="{FF2B5EF4-FFF2-40B4-BE49-F238E27FC236}">
                <a16:creationId xmlns:a16="http://schemas.microsoft.com/office/drawing/2014/main" id="{DC82A07E-5352-AA9B-2F07-1BBD4F9CF5CB}"/>
              </a:ext>
            </a:extLst>
          </p:cNvPr>
          <p:cNvSpPr>
            <a:spLocks noChangeArrowheads="1"/>
          </p:cNvSpPr>
          <p:nvPr/>
        </p:nvSpPr>
        <p:spPr bwMode="auto">
          <a:xfrm>
            <a:off x="468313" y="1484313"/>
            <a:ext cx="8229600" cy="572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600075" indent="-257175">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First time we have legislated requirement for home to have visitor policy</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We are already seeing policies where homes are placing limitations on visitors in contravention of Resident Right #6 which indicates that the </a:t>
            </a:r>
            <a:r>
              <a:rPr lang="en-CA" altLang="en-US" sz="2400" b="1">
                <a:solidFill>
                  <a:srgbClr val="000000"/>
                </a:solidFill>
                <a:latin typeface="Calibri" panose="020F0502020204030204" pitchFamily="34" charset="0"/>
              </a:rPr>
              <a:t>home cannot</a:t>
            </a:r>
            <a:r>
              <a:rPr lang="en-CA" altLang="en-US" sz="2400">
                <a:solidFill>
                  <a:srgbClr val="000000"/>
                </a:solidFill>
                <a:latin typeface="Calibri" panose="020F0502020204030204" pitchFamily="34" charset="0"/>
              </a:rPr>
              <a:t> interfere with visitors</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Ministry is allowing homes to create policy but instructing homes to “seek their own legal counsel” when creating these policies – thus distancing themselves from any policy which may not be legal</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While other authorities, such as Public Health, may have authority to restrict visitors where legislation allows, ACE does not believe that homes can do it under their own policy – as it contravenes the Residents’ Rights</a:t>
            </a:r>
          </a:p>
          <a:p>
            <a:pPr eaLnBrk="1" hangingPunct="1">
              <a:spcBef>
                <a:spcPct val="0"/>
              </a:spcBef>
              <a:spcAft>
                <a:spcPts val="900"/>
              </a:spcAft>
              <a:buFont typeface="Wingdings" pitchFamily="2" charset="2"/>
              <a:buChar char="§"/>
            </a:pPr>
            <a:endParaRPr lang="en-CA" altLang="en-US" sz="2400">
              <a:solidFill>
                <a:srgbClr val="000000"/>
              </a:solidFill>
              <a:latin typeface="Calibri" panose="020F0502020204030204" pitchFamily="34" charset="0"/>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Box 3">
            <a:extLst>
              <a:ext uri="{FF2B5EF4-FFF2-40B4-BE49-F238E27FC236}">
                <a16:creationId xmlns:a16="http://schemas.microsoft.com/office/drawing/2014/main" id="{F4FC0657-F469-A501-6D94-67B360826AF7}"/>
              </a:ext>
            </a:extLst>
          </p:cNvPr>
          <p:cNvSpPr txBox="1">
            <a:spLocks noChangeArrowheads="1"/>
          </p:cNvSpPr>
          <p:nvPr/>
        </p:nvSpPr>
        <p:spPr bwMode="auto">
          <a:xfrm>
            <a:off x="2700338" y="549275"/>
            <a:ext cx="532765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i="1">
                <a:solidFill>
                  <a:srgbClr val="000000"/>
                </a:solidFill>
                <a:latin typeface="Calibri" panose="020F0502020204030204" pitchFamily="34" charset="0"/>
                <a:cs typeface="Times New Roman" panose="02020603050405020304" pitchFamily="18" charset="0"/>
              </a:rPr>
              <a:t>Trespass to Property Act</a:t>
            </a:r>
          </a:p>
          <a:p>
            <a:pPr algn="ctr">
              <a:spcBef>
                <a:spcPct val="0"/>
              </a:spcBef>
              <a:buFontTx/>
              <a:buNone/>
            </a:pPr>
            <a:endParaRPr lang="en-US" altLang="en-US" sz="4000" b="1">
              <a:solidFill>
                <a:srgbClr val="000000"/>
              </a:solidFill>
              <a:latin typeface="Calibri" panose="020F0502020204030204" pitchFamily="34" charset="0"/>
              <a:cs typeface="Times New Roman" panose="02020603050405020304" pitchFamily="18" charset="0"/>
            </a:endParaRPr>
          </a:p>
        </p:txBody>
      </p:sp>
      <p:sp>
        <p:nvSpPr>
          <p:cNvPr id="56323" name="Rectangle 4">
            <a:extLst>
              <a:ext uri="{FF2B5EF4-FFF2-40B4-BE49-F238E27FC236}">
                <a16:creationId xmlns:a16="http://schemas.microsoft.com/office/drawing/2014/main" id="{4D153A84-F57E-DC49-90F3-1B21B494B98D}"/>
              </a:ext>
            </a:extLst>
          </p:cNvPr>
          <p:cNvSpPr>
            <a:spLocks noChangeArrowheads="1"/>
          </p:cNvSpPr>
          <p:nvPr/>
        </p:nvSpPr>
        <p:spPr bwMode="auto">
          <a:xfrm>
            <a:off x="395288" y="1700213"/>
            <a:ext cx="8229600"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600075" indent="-257175">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Homes continue to issue “Trespass Notices” against visitors</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Often against caregivers who complain about the care within the home</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Is this retaliation and thus contravenes whistle-blowing protection?</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Cannot use </a:t>
            </a:r>
            <a:r>
              <a:rPr lang="en-CA" altLang="en-US" sz="2400" i="1">
                <a:solidFill>
                  <a:srgbClr val="000000"/>
                </a:solidFill>
                <a:latin typeface="Calibri" panose="020F0502020204030204" pitchFamily="34" charset="0"/>
              </a:rPr>
              <a:t>Trespass to Property Act</a:t>
            </a:r>
            <a:r>
              <a:rPr lang="en-CA" altLang="en-US" sz="2400">
                <a:solidFill>
                  <a:srgbClr val="000000"/>
                </a:solidFill>
                <a:latin typeface="Calibri" panose="020F0502020204030204" pitchFamily="34" charset="0"/>
              </a:rPr>
              <a:t> if the person is a legal visitor – as the resident has a right to have visitors conferred by law – and therefore the </a:t>
            </a:r>
            <a:r>
              <a:rPr lang="en-CA" altLang="en-US" sz="2400" i="1">
                <a:solidFill>
                  <a:srgbClr val="000000"/>
                </a:solidFill>
                <a:latin typeface="Calibri" panose="020F0502020204030204" pitchFamily="34" charset="0"/>
              </a:rPr>
              <a:t>Trespass to Property Act</a:t>
            </a:r>
            <a:r>
              <a:rPr lang="en-CA" altLang="en-US" sz="2400">
                <a:solidFill>
                  <a:srgbClr val="000000"/>
                </a:solidFill>
                <a:latin typeface="Calibri" panose="020F0502020204030204" pitchFamily="34" charset="0"/>
              </a:rPr>
              <a:t> does not apply</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rPr>
              <a:t>Visitors who receive Trespass Notices should seek legal advice from the private bar</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Box 3">
            <a:extLst>
              <a:ext uri="{FF2B5EF4-FFF2-40B4-BE49-F238E27FC236}">
                <a16:creationId xmlns:a16="http://schemas.microsoft.com/office/drawing/2014/main" id="{938AF1D1-5103-60BC-732D-907145E81694}"/>
              </a:ext>
            </a:extLst>
          </p:cNvPr>
          <p:cNvSpPr txBox="1">
            <a:spLocks noChangeArrowheads="1"/>
          </p:cNvSpPr>
          <p:nvPr/>
        </p:nvSpPr>
        <p:spPr bwMode="auto">
          <a:xfrm>
            <a:off x="2700338" y="260350"/>
            <a:ext cx="4979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Times New Roman" panose="02020603050405020304" pitchFamily="18" charset="0"/>
              </a:rPr>
              <a:t>Voula’s Law</a:t>
            </a:r>
          </a:p>
        </p:txBody>
      </p:sp>
      <p:sp>
        <p:nvSpPr>
          <p:cNvPr id="57347" name="Rectangle 4">
            <a:extLst>
              <a:ext uri="{FF2B5EF4-FFF2-40B4-BE49-F238E27FC236}">
                <a16:creationId xmlns:a16="http://schemas.microsoft.com/office/drawing/2014/main" id="{8CEBC1C0-DDD2-1C74-7170-D01273C7995B}"/>
              </a:ext>
            </a:extLst>
          </p:cNvPr>
          <p:cNvSpPr>
            <a:spLocks noChangeArrowheads="1"/>
          </p:cNvSpPr>
          <p:nvPr/>
        </p:nvSpPr>
        <p:spPr bwMode="auto">
          <a:xfrm>
            <a:off x="457200" y="1885950"/>
            <a:ext cx="8229600" cy="364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600075" indent="-257175">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Private member motion brought by Joel Harden, MPP</a:t>
            </a:r>
          </a:p>
          <a:p>
            <a:pPr eaLnBrk="1" hangingPunct="1">
              <a:spcBef>
                <a:spcPct val="0"/>
              </a:spcBef>
              <a:spcAft>
                <a:spcPts val="900"/>
              </a:spcAft>
              <a:buFont typeface="Wingdings" pitchFamily="2" charset="2"/>
              <a:buChar char="§"/>
            </a:pPr>
            <a:r>
              <a:rPr lang="en-CA" altLang="en-US" sz="2400">
                <a:solidFill>
                  <a:srgbClr val="000000"/>
                </a:solidFill>
                <a:latin typeface="Calibri" panose="020F0502020204030204" pitchFamily="34" charset="0"/>
                <a:cs typeface="Arial" panose="020B0604020202020204" pitchFamily="34" charset="0"/>
              </a:rPr>
              <a:t>Passed in the Ontario Legislature on March 4, 2021</a:t>
            </a:r>
          </a:p>
          <a:p>
            <a:pPr eaLnBrk="1" hangingPunct="1">
              <a:spcBef>
                <a:spcPct val="0"/>
              </a:spcBef>
              <a:spcAft>
                <a:spcPts val="900"/>
              </a:spcAft>
              <a:buFont typeface="Wingdings" pitchFamily="2" charset="2"/>
              <a:buChar char="§"/>
            </a:pPr>
            <a:r>
              <a:rPr lang="en-US" altLang="en-US" sz="2400">
                <a:solidFill>
                  <a:srgbClr val="000000"/>
                </a:solidFill>
                <a:latin typeface="Calibri" panose="020F0502020204030204" pitchFamily="34" charset="0"/>
                <a:cs typeface="Arial" panose="020B0604020202020204" pitchFamily="34" charset="0"/>
              </a:rPr>
              <a:t>“That, in the opinion of this House, the Ford government should provide clear direction to operators that the Trespass to Property Act does not permit them to issue trespass notices to exclude substitute decision-makers and guests of the occupants of retirement homes, long-term-care homes, and other congregate care accommodations when they raise concerns about their loved ones’ living conditions.”</a:t>
            </a:r>
            <a:endParaRPr lang="en-CA" altLang="en-US" sz="2400">
              <a:solidFill>
                <a:srgbClr val="000000"/>
              </a:solidFill>
              <a:latin typeface="Calibri" panose="020F0502020204030204" pitchFamily="34" charset="0"/>
              <a:cs typeface="Arial" panose="020B0604020202020204" pitchFamily="34" charset="0"/>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796F5-F701-721C-6330-D95D6B1F7199}"/>
              </a:ext>
            </a:extLst>
          </p:cNvPr>
          <p:cNvSpPr>
            <a:spLocks noGrp="1"/>
          </p:cNvSpPr>
          <p:nvPr>
            <p:ph type="title"/>
          </p:nvPr>
        </p:nvSpPr>
        <p:spPr/>
        <p:txBody>
          <a:bodyPr/>
          <a:lstStyle/>
          <a:p>
            <a:pPr>
              <a:defRPr/>
            </a:pPr>
            <a:endParaRPr lang="en-US" dirty="0"/>
          </a:p>
        </p:txBody>
      </p:sp>
      <p:sp>
        <p:nvSpPr>
          <p:cNvPr id="58371" name="Text Placeholder 2">
            <a:extLst>
              <a:ext uri="{FF2B5EF4-FFF2-40B4-BE49-F238E27FC236}">
                <a16:creationId xmlns:a16="http://schemas.microsoft.com/office/drawing/2014/main" id="{01700D05-086C-4E41-7B23-AE8ADBE523AF}"/>
              </a:ext>
            </a:extLst>
          </p:cNvPr>
          <p:cNvSpPr>
            <a:spLocks noGrp="1" noChangeArrowheads="1"/>
          </p:cNvSpPr>
          <p:nvPr>
            <p:ph type="body" idx="1"/>
          </p:nvPr>
        </p:nvSpPr>
        <p:spPr>
          <a:xfrm>
            <a:off x="696913" y="2133600"/>
            <a:ext cx="7772400" cy="1500188"/>
          </a:xfrm>
        </p:spPr>
        <p:txBody>
          <a:bodyPr/>
          <a:lstStyle/>
          <a:p>
            <a:pPr algn="ctr"/>
            <a:r>
              <a:rPr lang="en-US" altLang="en-US" sz="4000" b="1">
                <a:latin typeface="Calibri" panose="020F0502020204030204" pitchFamily="34" charset="0"/>
                <a:cs typeface="Calibri" panose="020F0502020204030204" pitchFamily="34" charset="0"/>
              </a:rPr>
              <a:t>PALLIATIVE CARE PHILOSOPHY</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Box 3">
            <a:extLst>
              <a:ext uri="{FF2B5EF4-FFF2-40B4-BE49-F238E27FC236}">
                <a16:creationId xmlns:a16="http://schemas.microsoft.com/office/drawing/2014/main" id="{8F8C5A44-08F3-277E-CB1C-8458A51D7969}"/>
              </a:ext>
            </a:extLst>
          </p:cNvPr>
          <p:cNvSpPr txBox="1">
            <a:spLocks noChangeArrowheads="1"/>
          </p:cNvSpPr>
          <p:nvPr/>
        </p:nvSpPr>
        <p:spPr bwMode="auto">
          <a:xfrm>
            <a:off x="2484438" y="188913"/>
            <a:ext cx="5832475"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Expansion of Palliative Care Requirements</a:t>
            </a:r>
          </a:p>
        </p:txBody>
      </p:sp>
      <p:sp>
        <p:nvSpPr>
          <p:cNvPr id="59395" name="Rectangle 4">
            <a:extLst>
              <a:ext uri="{FF2B5EF4-FFF2-40B4-BE49-F238E27FC236}">
                <a16:creationId xmlns:a16="http://schemas.microsoft.com/office/drawing/2014/main" id="{BC5279D5-5FAA-EB56-BAFE-EAF40B40AFC5}"/>
              </a:ext>
            </a:extLst>
          </p:cNvPr>
          <p:cNvSpPr>
            <a:spLocks noChangeArrowheads="1"/>
          </p:cNvSpPr>
          <p:nvPr/>
        </p:nvSpPr>
        <p:spPr bwMode="auto">
          <a:xfrm>
            <a:off x="539750" y="1341438"/>
            <a:ext cx="8229600" cy="711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Expansion of palliative care requirements from </a:t>
            </a:r>
            <a:r>
              <a:rPr lang="en-CA" altLang="en-US" sz="2400" i="1">
                <a:solidFill>
                  <a:srgbClr val="000000"/>
                </a:solidFill>
                <a:latin typeface="Calibri" panose="020F0502020204030204" pitchFamily="34" charset="0"/>
                <a:cs typeface="Calibri" panose="020F0502020204030204" pitchFamily="34" charset="0"/>
              </a:rPr>
              <a:t>LTCHA</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Align with the Ontario Provincial Framework for Palliative Care </a:t>
            </a:r>
          </a:p>
          <a:p>
            <a:pPr lvl="1" eaLnBrk="1" hangingPunct="1">
              <a:lnSpc>
                <a:spcPct val="90000"/>
              </a:lnSpc>
              <a:spcBef>
                <a:spcPct val="50000"/>
              </a:spcBef>
              <a:buFont typeface="Wingdings" pitchFamily="2" charset="2"/>
              <a:buChar char="Ø"/>
            </a:pPr>
            <a:r>
              <a:rPr lang="en-CA" altLang="en-US" sz="2000">
                <a:solidFill>
                  <a:srgbClr val="000000"/>
                </a:solidFill>
                <a:latin typeface="Calibri" panose="020F0502020204030204" pitchFamily="34" charset="0"/>
                <a:cs typeface="Calibri" panose="020F0502020204030204" pitchFamily="34" charset="0"/>
              </a:rPr>
              <a:t>Tabled in the Ontario Legislature in December 2020</a:t>
            </a:r>
          </a:p>
          <a:p>
            <a:pPr lvl="1" eaLnBrk="1" hangingPunct="1">
              <a:lnSpc>
                <a:spcPct val="90000"/>
              </a:lnSpc>
              <a:spcBef>
                <a:spcPct val="50000"/>
              </a:spcBef>
              <a:buFont typeface="Wingdings" pitchFamily="2" charset="2"/>
              <a:buChar char="Ø"/>
            </a:pPr>
            <a:r>
              <a:rPr lang="en-CA" altLang="en-US" sz="2000">
                <a:solidFill>
                  <a:srgbClr val="000000"/>
                </a:solidFill>
                <a:latin typeface="Calibri" panose="020F0502020204030204" pitchFamily="34" charset="0"/>
                <a:cs typeface="Calibri" panose="020F0502020204030204" pitchFamily="34" charset="0"/>
              </a:rPr>
              <a:t>Aligns definition of palliative care with those developed by the World Health Organization and the Canadian Hospice and Palliative Care Association</a:t>
            </a:r>
          </a:p>
          <a:p>
            <a:pPr eaLnBrk="1" hangingPunct="1">
              <a:lnSpc>
                <a:spcPct val="90000"/>
              </a:lnSpc>
              <a:spcBef>
                <a:spcPct val="50000"/>
              </a:spcBef>
              <a:buFont typeface="Wingdings" pitchFamily="2" charset="2"/>
              <a:buChar char="§"/>
            </a:pPr>
            <a:r>
              <a:rPr lang="en-CA" altLang="en-US" sz="2400" i="1">
                <a:solidFill>
                  <a:srgbClr val="000000"/>
                </a:solidFill>
                <a:latin typeface="Calibri" panose="020F0502020204030204" pitchFamily="34" charset="0"/>
                <a:cs typeface="Calibri" panose="020F0502020204030204" pitchFamily="34" charset="0"/>
              </a:rPr>
              <a:t>Compassionate Care Act</a:t>
            </a:r>
            <a:r>
              <a:rPr lang="en-CA" altLang="en-US" sz="2400">
                <a:solidFill>
                  <a:srgbClr val="000000"/>
                </a:solidFill>
                <a:latin typeface="Calibri" panose="020F0502020204030204" pitchFamily="34" charset="0"/>
                <a:cs typeface="Calibri" panose="020F0502020204030204" pitchFamily="34" charset="0"/>
              </a:rPr>
              <a:t>, 2020</a:t>
            </a:r>
          </a:p>
          <a:p>
            <a:pPr lvl="1" eaLnBrk="1" hangingPunct="1">
              <a:lnSpc>
                <a:spcPct val="90000"/>
              </a:lnSpc>
              <a:spcBef>
                <a:spcPct val="50000"/>
              </a:spcBef>
              <a:buFont typeface="Wingdings" pitchFamily="2" charset="2"/>
              <a:buChar char="Ø"/>
            </a:pPr>
            <a:r>
              <a:rPr lang="en-CA" altLang="en-US" sz="2000">
                <a:solidFill>
                  <a:srgbClr val="000000"/>
                </a:solidFill>
                <a:latin typeface="Calibri" panose="020F0502020204030204" pitchFamily="34" charset="0"/>
                <a:cs typeface="Calibri" panose="020F0502020204030204" pitchFamily="34" charset="0"/>
              </a:rPr>
              <a:t>Passed in December 2020</a:t>
            </a:r>
          </a:p>
          <a:p>
            <a:pPr lvl="1" eaLnBrk="1" hangingPunct="1">
              <a:lnSpc>
                <a:spcPct val="90000"/>
              </a:lnSpc>
              <a:spcBef>
                <a:spcPct val="50000"/>
              </a:spcBef>
              <a:buFont typeface="Wingdings" pitchFamily="2" charset="2"/>
              <a:buChar char="Ø"/>
            </a:pPr>
            <a:r>
              <a:rPr lang="en-CA" altLang="en-US" sz="2000">
                <a:solidFill>
                  <a:srgbClr val="000000"/>
                </a:solidFill>
                <a:latin typeface="Calibri" panose="020F0502020204030204" pitchFamily="34" charset="0"/>
                <a:cs typeface="Calibri" panose="020F0502020204030204" pitchFamily="34" charset="0"/>
              </a:rPr>
              <a:t>Required Minister of Health to develop a provincial framework to support improved access to palliative care</a:t>
            </a:r>
          </a:p>
          <a:p>
            <a:pPr eaLnBrk="1" hangingPunct="1">
              <a:lnSpc>
                <a:spcPct val="90000"/>
              </a:lnSpc>
              <a:spcBef>
                <a:spcPct val="50000"/>
              </a:spcBef>
              <a:buFont typeface="Wingdings" pitchFamily="2" charset="2"/>
              <a:buChar char="§"/>
            </a:pPr>
            <a:r>
              <a:rPr lang="en-CA" altLang="en-US" sz="2400" i="1">
                <a:solidFill>
                  <a:srgbClr val="000000"/>
                </a:solidFill>
                <a:latin typeface="Calibri" panose="020F0502020204030204" pitchFamily="34" charset="0"/>
                <a:cs typeface="Calibri" panose="020F0502020204030204" pitchFamily="34" charset="0"/>
              </a:rPr>
              <a:t>Fixing Long-Term Care Act, 2021</a:t>
            </a:r>
            <a:r>
              <a:rPr lang="en-CA" altLang="en-US" sz="2400">
                <a:solidFill>
                  <a:srgbClr val="000000"/>
                </a:solidFill>
                <a:latin typeface="Calibri" panose="020F0502020204030204" pitchFamily="34" charset="0"/>
                <a:cs typeface="Calibri" panose="020F0502020204030204" pitchFamily="34" charset="0"/>
              </a:rPr>
              <a:t>, s. 12</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O. Reg. 246/22, s. 61</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Compliance not required until October 11, 2022</a:t>
            </a:r>
          </a:p>
          <a:p>
            <a:pPr eaLnBrk="1" hangingPunct="1">
              <a:lnSpc>
                <a:spcPct val="90000"/>
              </a:lnSpc>
              <a:spcBef>
                <a:spcPct val="50000"/>
              </a:spcBef>
              <a:buFont typeface="Wingdings" pitchFamily="2" charset="2"/>
              <a:buChar char="Ø"/>
            </a:pPr>
            <a:endParaRPr lang="en-CA" altLang="en-US" sz="2400">
              <a:solidFill>
                <a:srgbClr val="000000"/>
              </a:solidFill>
              <a:latin typeface="Calibri" panose="020F0502020204030204" pitchFamily="34" charset="0"/>
              <a:cs typeface="Calibri" panose="020F0502020204030204" pitchFamily="34" charset="0"/>
            </a:endParaRPr>
          </a:p>
          <a:p>
            <a:pPr eaLnBrk="1" hangingPunct="1">
              <a:lnSpc>
                <a:spcPct val="90000"/>
              </a:lnSpc>
              <a:spcBef>
                <a:spcPct val="50000"/>
              </a:spcBef>
              <a:buFont typeface="Wingdings" pitchFamily="2" charset="2"/>
              <a:buChar char="§"/>
            </a:pPr>
            <a:endParaRPr lang="en-CA" altLang="en-US" sz="2400">
              <a:solidFill>
                <a:srgbClr val="000000"/>
              </a:solidFill>
              <a:latin typeface="Calibri" panose="020F0502020204030204" pitchFamily="34" charset="0"/>
              <a:cs typeface="Calibri" panose="020F0502020204030204" pitchFamily="34" charset="0"/>
            </a:endParaRPr>
          </a:p>
          <a:p>
            <a:pPr eaLnBrk="1" hangingPunct="1">
              <a:lnSpc>
                <a:spcPct val="90000"/>
              </a:lnSpc>
              <a:spcBef>
                <a:spcPct val="50000"/>
              </a:spcBef>
              <a:buFont typeface="Wingdings" pitchFamily="2" charset="2"/>
              <a:buChar char="§"/>
            </a:pPr>
            <a:endParaRPr lang="en-CA" altLang="en-US" sz="240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Box 3">
            <a:extLst>
              <a:ext uri="{FF2B5EF4-FFF2-40B4-BE49-F238E27FC236}">
                <a16:creationId xmlns:a16="http://schemas.microsoft.com/office/drawing/2014/main" id="{6634E790-E0FF-E667-FBD5-82B0A2C7275F}"/>
              </a:ext>
            </a:extLst>
          </p:cNvPr>
          <p:cNvSpPr txBox="1">
            <a:spLocks noChangeArrowheads="1"/>
          </p:cNvSpPr>
          <p:nvPr/>
        </p:nvSpPr>
        <p:spPr bwMode="auto">
          <a:xfrm>
            <a:off x="2484438" y="476250"/>
            <a:ext cx="58324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Definition</a:t>
            </a:r>
          </a:p>
        </p:txBody>
      </p:sp>
      <p:sp>
        <p:nvSpPr>
          <p:cNvPr id="60419" name="Rectangle 4">
            <a:extLst>
              <a:ext uri="{FF2B5EF4-FFF2-40B4-BE49-F238E27FC236}">
                <a16:creationId xmlns:a16="http://schemas.microsoft.com/office/drawing/2014/main" id="{3613BE4F-7A10-7B7C-7ACE-EF1383098A01}"/>
              </a:ext>
            </a:extLst>
          </p:cNvPr>
          <p:cNvSpPr>
            <a:spLocks noChangeArrowheads="1"/>
          </p:cNvSpPr>
          <p:nvPr/>
        </p:nvSpPr>
        <p:spPr bwMode="auto">
          <a:xfrm>
            <a:off x="457200" y="1885950"/>
            <a:ext cx="82296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an approach to care that aims to relieve suffering and improve quality of living and dying for every person with a serious illness</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Strives to help the individual and their family/caregivers to:</a:t>
            </a:r>
          </a:p>
          <a:p>
            <a:pPr lvl="1" eaLnBrk="1" hangingPunct="1">
              <a:lnSpc>
                <a:spcPct val="90000"/>
              </a:lnSpc>
              <a:spcBef>
                <a:spcPct val="50000"/>
              </a:spcBef>
              <a:buFont typeface="Wingdings" pitchFamily="2" charset="2"/>
              <a:buChar char="§"/>
            </a:pPr>
            <a:r>
              <a:rPr lang="en-CA" altLang="en-US" sz="2000">
                <a:solidFill>
                  <a:srgbClr val="000000"/>
                </a:solidFill>
                <a:latin typeface="Calibri" panose="020F0502020204030204" pitchFamily="34" charset="0"/>
                <a:cs typeface="Calibri" panose="020F0502020204030204" pitchFamily="34" charset="0"/>
              </a:rPr>
              <a:t>Address physical, psychological, social, spiritual and practical issues, and their associated expectations, needs, hopes and fears</a:t>
            </a:r>
          </a:p>
          <a:p>
            <a:pPr lvl="1" eaLnBrk="1" hangingPunct="1">
              <a:lnSpc>
                <a:spcPct val="90000"/>
              </a:lnSpc>
              <a:spcBef>
                <a:spcPct val="50000"/>
              </a:spcBef>
              <a:buFont typeface="Wingdings" pitchFamily="2" charset="2"/>
              <a:buChar char="§"/>
            </a:pPr>
            <a:r>
              <a:rPr lang="en-CA" altLang="en-US" sz="2000">
                <a:solidFill>
                  <a:srgbClr val="000000"/>
                </a:solidFill>
                <a:latin typeface="Calibri" panose="020F0502020204030204" pitchFamily="34" charset="0"/>
                <a:cs typeface="Calibri" panose="020F0502020204030204" pitchFamily="34" charset="0"/>
              </a:rPr>
              <a:t>Prepare for and manage end-of-life choices and the dying process</a:t>
            </a:r>
          </a:p>
          <a:p>
            <a:pPr lvl="1" eaLnBrk="1" hangingPunct="1">
              <a:lnSpc>
                <a:spcPct val="90000"/>
              </a:lnSpc>
              <a:spcBef>
                <a:spcPct val="50000"/>
              </a:spcBef>
              <a:buFont typeface="Wingdings" pitchFamily="2" charset="2"/>
              <a:buChar char="§"/>
            </a:pPr>
            <a:r>
              <a:rPr lang="en-CA" altLang="en-US" sz="2000">
                <a:solidFill>
                  <a:srgbClr val="000000"/>
                </a:solidFill>
                <a:latin typeface="Calibri" panose="020F0502020204030204" pitchFamily="34" charset="0"/>
                <a:cs typeface="Calibri" panose="020F0502020204030204" pitchFamily="34" charset="0"/>
              </a:rPr>
              <a:t>Cope with loss and grief</a:t>
            </a:r>
          </a:p>
          <a:p>
            <a:pPr lvl="1" eaLnBrk="1" hangingPunct="1">
              <a:lnSpc>
                <a:spcPct val="90000"/>
              </a:lnSpc>
              <a:spcBef>
                <a:spcPct val="50000"/>
              </a:spcBef>
              <a:buFont typeface="Wingdings" pitchFamily="2" charset="2"/>
              <a:buChar char="§"/>
            </a:pPr>
            <a:r>
              <a:rPr lang="en-CA" altLang="en-US" sz="2000">
                <a:solidFill>
                  <a:srgbClr val="000000"/>
                </a:solidFill>
                <a:latin typeface="Calibri" panose="020F0502020204030204" pitchFamily="34" charset="0"/>
                <a:cs typeface="Calibri" panose="020F0502020204030204" pitchFamily="34" charset="0"/>
              </a:rPr>
              <a:t>Treat all active issues and prevent new issues from occurring</a:t>
            </a:r>
          </a:p>
          <a:p>
            <a:pPr lvl="1" eaLnBrk="1" hangingPunct="1">
              <a:lnSpc>
                <a:spcPct val="90000"/>
              </a:lnSpc>
              <a:spcBef>
                <a:spcPct val="50000"/>
              </a:spcBef>
              <a:buFont typeface="Wingdings" pitchFamily="2" charset="2"/>
              <a:buChar char="§"/>
            </a:pPr>
            <a:r>
              <a:rPr lang="en-CA" altLang="en-US" sz="2000">
                <a:solidFill>
                  <a:srgbClr val="000000"/>
                </a:solidFill>
                <a:latin typeface="Calibri" panose="020F0502020204030204" pitchFamily="34" charset="0"/>
                <a:cs typeface="Calibri" panose="020F0502020204030204" pitchFamily="34" charset="0"/>
              </a:rPr>
              <a:t>Promote opportunities for meaningful and valuable experiences and personal and spiritual grown</a:t>
            </a:r>
          </a:p>
          <a:p>
            <a:pPr eaLnBrk="1" hangingPunct="1">
              <a:lnSpc>
                <a:spcPct val="90000"/>
              </a:lnSpc>
              <a:spcBef>
                <a:spcPct val="50000"/>
              </a:spcBef>
              <a:buFont typeface="Wingdings" pitchFamily="2" charset="2"/>
              <a:buChar char="§"/>
            </a:pPr>
            <a:endParaRPr lang="en-CA" altLang="en-US" sz="240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Box 3">
            <a:extLst>
              <a:ext uri="{FF2B5EF4-FFF2-40B4-BE49-F238E27FC236}">
                <a16:creationId xmlns:a16="http://schemas.microsoft.com/office/drawing/2014/main" id="{C7ADCD2C-5143-649D-45FB-99F31F84C670}"/>
              </a:ext>
            </a:extLst>
          </p:cNvPr>
          <p:cNvSpPr txBox="1">
            <a:spLocks noChangeArrowheads="1"/>
          </p:cNvSpPr>
          <p:nvPr/>
        </p:nvSpPr>
        <p:spPr bwMode="auto">
          <a:xfrm>
            <a:off x="2484438" y="188913"/>
            <a:ext cx="5832475"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Broader, More Holistic Approach</a:t>
            </a:r>
          </a:p>
        </p:txBody>
      </p:sp>
      <p:sp>
        <p:nvSpPr>
          <p:cNvPr id="61443" name="Rectangle 4">
            <a:extLst>
              <a:ext uri="{FF2B5EF4-FFF2-40B4-BE49-F238E27FC236}">
                <a16:creationId xmlns:a16="http://schemas.microsoft.com/office/drawing/2014/main" id="{08B16570-D7F2-3911-5E39-94259DA7121F}"/>
              </a:ext>
            </a:extLst>
          </p:cNvPr>
          <p:cNvSpPr>
            <a:spLocks noChangeArrowheads="1"/>
          </p:cNvSpPr>
          <p:nvPr/>
        </p:nvSpPr>
        <p:spPr bwMode="auto">
          <a:xfrm>
            <a:off x="457200" y="1885950"/>
            <a:ext cx="8229600" cy="485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Does not focus solely on end-of-life care</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Broader, more holistic approach including early palliative care and end-of-life care</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Using a holistic and comprehensive assessment to determine the care and services a person needs</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Considers physical, social, linguistic, cultural, ethical and spiritual needs</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May or may not include end-of-life care</a:t>
            </a:r>
          </a:p>
          <a:p>
            <a:pPr eaLnBrk="1" hangingPunct="1">
              <a:lnSpc>
                <a:spcPct val="90000"/>
              </a:lnSpc>
              <a:spcBef>
                <a:spcPct val="50000"/>
              </a:spcBef>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Considers person’s needs for quality of life improvements, symptom management and psychosocial support</a:t>
            </a:r>
          </a:p>
          <a:p>
            <a:pPr eaLnBrk="1" hangingPunct="1">
              <a:lnSpc>
                <a:spcPct val="90000"/>
              </a:lnSpc>
              <a:spcBef>
                <a:spcPct val="50000"/>
              </a:spcBef>
              <a:buFont typeface="Wingdings" pitchFamily="2" charset="2"/>
              <a:buChar char="§"/>
            </a:pPr>
            <a:endParaRPr lang="en-CA" altLang="en-US" sz="240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Box 3">
            <a:extLst>
              <a:ext uri="{FF2B5EF4-FFF2-40B4-BE49-F238E27FC236}">
                <a16:creationId xmlns:a16="http://schemas.microsoft.com/office/drawing/2014/main" id="{73755155-550A-507C-8534-15183879E9E8}"/>
              </a:ext>
            </a:extLst>
          </p:cNvPr>
          <p:cNvSpPr txBox="1">
            <a:spLocks noChangeArrowheads="1"/>
          </p:cNvSpPr>
          <p:nvPr/>
        </p:nvSpPr>
        <p:spPr bwMode="auto">
          <a:xfrm>
            <a:off x="2484438" y="188913"/>
            <a:ext cx="58324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i="1">
                <a:solidFill>
                  <a:srgbClr val="000000"/>
                </a:solidFill>
                <a:latin typeface="Calibri" panose="020F0502020204030204" pitchFamily="34" charset="0"/>
                <a:cs typeface="Times New Roman" panose="02020603050405020304" pitchFamily="18" charset="0"/>
              </a:rPr>
              <a:t>FLTCA</a:t>
            </a:r>
            <a:r>
              <a:rPr lang="en-CA" altLang="en-US" sz="4000" b="1">
                <a:solidFill>
                  <a:srgbClr val="000000"/>
                </a:solidFill>
                <a:latin typeface="Calibri" panose="020F0502020204030204" pitchFamily="34" charset="0"/>
                <a:cs typeface="Times New Roman" panose="02020603050405020304" pitchFamily="18" charset="0"/>
              </a:rPr>
              <a:t> s. 12</a:t>
            </a:r>
            <a:endParaRPr lang="en-CA" altLang="en-US" sz="4000" b="1" i="1">
              <a:solidFill>
                <a:srgbClr val="000000"/>
              </a:solidFill>
              <a:latin typeface="Calibri" panose="020F0502020204030204" pitchFamily="34" charset="0"/>
              <a:cs typeface="Times New Roman" panose="02020603050405020304" pitchFamily="18" charset="0"/>
            </a:endParaRPr>
          </a:p>
        </p:txBody>
      </p:sp>
      <p:sp>
        <p:nvSpPr>
          <p:cNvPr id="62467" name="Rectangle 4">
            <a:extLst>
              <a:ext uri="{FF2B5EF4-FFF2-40B4-BE49-F238E27FC236}">
                <a16:creationId xmlns:a16="http://schemas.microsoft.com/office/drawing/2014/main" id="{23194DB4-64C4-BCFE-2C0A-32036CB38EFA}"/>
              </a:ext>
            </a:extLst>
          </p:cNvPr>
          <p:cNvSpPr>
            <a:spLocks noChangeArrowheads="1"/>
          </p:cNvSpPr>
          <p:nvPr/>
        </p:nvSpPr>
        <p:spPr bwMode="auto">
          <a:xfrm>
            <a:off x="457200" y="1885950"/>
            <a:ext cx="8229600" cy="334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Licensees must ensure that residents are provided with care or services that integrate a palliative care philosophy.</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Licensees must also comply with the regulations respecting palliative care and the palliative care philosophy.</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Subject to </a:t>
            </a:r>
            <a:r>
              <a:rPr lang="en-CA" altLang="en-US" sz="2400" i="1">
                <a:solidFill>
                  <a:srgbClr val="000000"/>
                </a:solidFill>
                <a:latin typeface="Calibri" panose="020F0502020204030204" pitchFamily="34" charset="0"/>
                <a:cs typeface="Calibri" panose="020F0502020204030204" pitchFamily="34" charset="0"/>
              </a:rPr>
              <a:t>FLTCA</a:t>
            </a:r>
            <a:r>
              <a:rPr lang="en-CA" altLang="en-US" sz="2400">
                <a:solidFill>
                  <a:srgbClr val="000000"/>
                </a:solidFill>
                <a:latin typeface="Calibri" panose="020F0502020204030204" pitchFamily="34" charset="0"/>
                <a:cs typeface="Calibri" panose="020F0502020204030204" pitchFamily="34" charset="0"/>
              </a:rPr>
              <a:t> s. 7</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Assessment and provision of care remain subject to the resident [or SDM] consent </a:t>
            </a:r>
            <a:endParaRPr lang="en-CA" altLang="en-US" sz="2000" i="1">
              <a:solidFill>
                <a:srgbClr val="000000"/>
              </a:solidFill>
              <a:latin typeface="Calibri" panose="020F0502020204030204" pitchFamily="34" charset="0"/>
              <a:cs typeface="Calibri" panose="020F0502020204030204" pitchFamily="34" charset="0"/>
            </a:endParaRPr>
          </a:p>
          <a:p>
            <a:pPr eaLnBrk="1" hangingPunct="1">
              <a:lnSpc>
                <a:spcPct val="90000"/>
              </a:lnSpc>
              <a:spcBef>
                <a:spcPct val="50000"/>
              </a:spcBef>
              <a:buFont typeface="Wingdings" pitchFamily="2" charset="2"/>
              <a:buChar char="§"/>
            </a:pPr>
            <a:endParaRPr lang="en-CA" altLang="en-US" sz="240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Box 3">
            <a:extLst>
              <a:ext uri="{FF2B5EF4-FFF2-40B4-BE49-F238E27FC236}">
                <a16:creationId xmlns:a16="http://schemas.microsoft.com/office/drawing/2014/main" id="{283F9301-3299-FA96-D847-B91EA42F8A81}"/>
              </a:ext>
            </a:extLst>
          </p:cNvPr>
          <p:cNvSpPr txBox="1">
            <a:spLocks noChangeArrowheads="1"/>
          </p:cNvSpPr>
          <p:nvPr/>
        </p:nvSpPr>
        <p:spPr bwMode="auto">
          <a:xfrm>
            <a:off x="2484438" y="188913"/>
            <a:ext cx="58324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O. Reg. 246/22, s. 61</a:t>
            </a:r>
          </a:p>
        </p:txBody>
      </p:sp>
      <p:sp>
        <p:nvSpPr>
          <p:cNvPr id="63491" name="Rectangle 4">
            <a:extLst>
              <a:ext uri="{FF2B5EF4-FFF2-40B4-BE49-F238E27FC236}">
                <a16:creationId xmlns:a16="http://schemas.microsoft.com/office/drawing/2014/main" id="{E14B1B62-12E0-172A-5B50-3051DF4DE745}"/>
              </a:ext>
            </a:extLst>
          </p:cNvPr>
          <p:cNvSpPr>
            <a:spLocks noChangeArrowheads="1"/>
          </p:cNvSpPr>
          <p:nvPr/>
        </p:nvSpPr>
        <p:spPr bwMode="auto">
          <a:xfrm>
            <a:off x="457200" y="1885950"/>
            <a:ext cx="8229600" cy="443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Licensee must ensure that a resident’s palliative care needs are met </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Requires and interdisciplinary assessment of the resident’s palliative care needs for their plan of care considers the resident’s physical, emotional, psychological, social, cultural, and spiritual needs.</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Palliative care options available to the resident must be explained to the resident, their SDM  [as applicable] or other person they designated</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based on the assessment of the resident’s palliative care needs, which may include, but are not limited to, early palliative care and end-of-life care.</a:t>
            </a:r>
            <a:endParaRPr lang="en-CA" altLang="en-US" sz="200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263BA981-5E45-A4C8-7E66-2E9352899EB8}"/>
              </a:ext>
            </a:extLst>
          </p:cNvPr>
          <p:cNvSpPr>
            <a:spLocks noGrp="1" noChangeArrowheads="1"/>
          </p:cNvSpPr>
          <p:nvPr>
            <p:ph type="title"/>
          </p:nvPr>
        </p:nvSpPr>
        <p:spPr/>
        <p:txBody>
          <a:bodyPr/>
          <a:lstStyle/>
          <a:p>
            <a:br>
              <a:rPr lang="en-US" altLang="en-US" sz="4000" b="1">
                <a:latin typeface="Calibri" panose="020F0502020204030204" pitchFamily="34" charset="0"/>
                <a:cs typeface="Times New Roman" panose="02020603050405020304" pitchFamily="18" charset="0"/>
              </a:rPr>
            </a:br>
            <a:r>
              <a:rPr lang="en-US" altLang="en-US" sz="4000" b="1" i="1">
                <a:latin typeface="Calibri" panose="020F0502020204030204" pitchFamily="34" charset="0"/>
                <a:cs typeface="Times New Roman" panose="02020603050405020304" pitchFamily="18" charset="0"/>
              </a:rPr>
              <a:t>Fixing Long-Term Care Act, 2021 (FLTCA)</a:t>
            </a:r>
            <a:r>
              <a:rPr lang="en-US" altLang="en-US" sz="4000" b="1">
                <a:latin typeface="Calibri" panose="020F0502020204030204" pitchFamily="34" charset="0"/>
                <a:cs typeface="Times New Roman" panose="02020603050405020304" pitchFamily="18" charset="0"/>
              </a:rPr>
              <a:t> </a:t>
            </a:r>
            <a:br>
              <a:rPr lang="en-CA" altLang="en-US" b="1">
                <a:latin typeface="Calibri" panose="020F0502020204030204" pitchFamily="34" charset="0"/>
                <a:cs typeface="Times New Roman" panose="02020603050405020304" pitchFamily="18" charset="0"/>
              </a:rPr>
            </a:br>
            <a:endParaRPr lang="en-US" altLang="en-US"/>
          </a:p>
        </p:txBody>
      </p:sp>
      <p:sp>
        <p:nvSpPr>
          <p:cNvPr id="10243" name="Content Placeholder 2">
            <a:extLst>
              <a:ext uri="{FF2B5EF4-FFF2-40B4-BE49-F238E27FC236}">
                <a16:creationId xmlns:a16="http://schemas.microsoft.com/office/drawing/2014/main" id="{707F1C75-FA70-E441-C9E5-B65CF04E1554}"/>
              </a:ext>
            </a:extLst>
          </p:cNvPr>
          <p:cNvSpPr>
            <a:spLocks noGrp="1" noChangeArrowheads="1"/>
          </p:cNvSpPr>
          <p:nvPr>
            <p:ph idx="1"/>
          </p:nvPr>
        </p:nvSpPr>
        <p:spPr/>
        <p:txBody>
          <a:bodyPr/>
          <a:lstStyle/>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Was part of a larger piece of legislation called the </a:t>
            </a:r>
            <a:r>
              <a:rPr lang="en-CA" altLang="en-US" sz="1800" i="1">
                <a:solidFill>
                  <a:srgbClr val="000000"/>
                </a:solidFill>
                <a:latin typeface="Calibri" panose="020F0502020204030204" pitchFamily="34" charset="0"/>
                <a:cs typeface="Calibri" panose="020F0502020204030204" pitchFamily="34" charset="0"/>
              </a:rPr>
              <a:t>Providing More Care, Protecting Seniors, and Building More Beds Act, 2021</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This legislation was introduced on October 28, 2021</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Debate was held from November 5 – November 18 (see Hansard for Transcripts)</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Was sent to the Standing Committee on the Legislative Assembly on November 18</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Standing Committee on the Legislative Assembly received written and oral submissions</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Oral submissions were held from November 23 – 25 (see Hansard for Transcripts)</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Minister of Long-Term Care presented first </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There were 12 other oral submissions</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Committee reviewed submissions and made any amendments</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Went back to House for 2 days of debate and received Royal Assent on December 9</a:t>
            </a:r>
          </a:p>
          <a:p>
            <a:pPr marL="204788" indent="-204788" eaLnBrk="1" hangingPunct="1">
              <a:spcBef>
                <a:spcPct val="0"/>
              </a:spcBef>
              <a:spcAft>
                <a:spcPts val="225"/>
              </a:spcAft>
              <a:buClr>
                <a:srgbClr val="000000"/>
              </a:buClr>
              <a:buSzPct val="110000"/>
              <a:buFont typeface="Wingdings" pitchFamily="2" charset="2"/>
              <a:buChar char="§"/>
            </a:pPr>
            <a:r>
              <a:rPr lang="en-CA" altLang="en-US" sz="1800">
                <a:solidFill>
                  <a:srgbClr val="000000"/>
                </a:solidFill>
                <a:latin typeface="Calibri" panose="020F0502020204030204" pitchFamily="34" charset="0"/>
                <a:cs typeface="Calibri" panose="020F0502020204030204" pitchFamily="34" charset="0"/>
              </a:rPr>
              <a:t>January 18, 2022 – draft regulations were released for 30 day consultation</a:t>
            </a:r>
          </a:p>
          <a:p>
            <a:pPr marL="204788" indent="-204788" eaLnBrk="1" hangingPunct="1">
              <a:spcBef>
                <a:spcPct val="0"/>
              </a:spcBef>
              <a:spcAft>
                <a:spcPts val="225"/>
              </a:spcAft>
              <a:buClr>
                <a:srgbClr val="000000"/>
              </a:buClr>
              <a:buSzPct val="110000"/>
              <a:buFont typeface="Wingdings" pitchFamily="2" charset="2"/>
              <a:buChar char="§"/>
            </a:pPr>
            <a:r>
              <a:rPr lang="en-CA" altLang="en-US" sz="1800" i="1">
                <a:solidFill>
                  <a:srgbClr val="000000"/>
                </a:solidFill>
                <a:latin typeface="Calibri" panose="020F0502020204030204" pitchFamily="34" charset="0"/>
                <a:cs typeface="Calibri" panose="020F0502020204030204" pitchFamily="34" charset="0"/>
              </a:rPr>
              <a:t>FLTCA </a:t>
            </a:r>
            <a:r>
              <a:rPr lang="en-CA" altLang="en-US" sz="1800">
                <a:solidFill>
                  <a:srgbClr val="000000"/>
                </a:solidFill>
                <a:latin typeface="Calibri" panose="020F0502020204030204" pitchFamily="34" charset="0"/>
                <a:cs typeface="Calibri" panose="020F0502020204030204" pitchFamily="34" charset="0"/>
              </a:rPr>
              <a:t>was enacted April 11, 2022</a:t>
            </a:r>
            <a:endParaRPr lang="en-CA" altLang="en-US" sz="1800" i="1">
              <a:solidFill>
                <a:srgbClr val="000000"/>
              </a:solidFill>
              <a:latin typeface="Calibri" panose="020F0502020204030204" pitchFamily="34" charset="0"/>
              <a:cs typeface="Calibri" panose="020F0502020204030204" pitchFamily="34" charset="0"/>
            </a:endParaRPr>
          </a:p>
          <a:p>
            <a:pPr marL="204788" indent="-204788" eaLnBrk="1" hangingPunct="1">
              <a:spcBef>
                <a:spcPct val="0"/>
              </a:spcBef>
              <a:spcAft>
                <a:spcPts val="225"/>
              </a:spcAft>
              <a:buClr>
                <a:srgbClr val="000000"/>
              </a:buClr>
              <a:buSzPct val="110000"/>
              <a:buFont typeface="Wingdings" pitchFamily="2" charset="2"/>
              <a:buChar char="§"/>
            </a:pPr>
            <a:endParaRPr lang="en-CA" altLang="en-US" sz="1800" i="1">
              <a:solidFill>
                <a:srgbClr val="000000"/>
              </a:solidFill>
              <a:latin typeface="Calibri" panose="020F0502020204030204" pitchFamily="34" charset="0"/>
              <a:cs typeface="Calibri" panose="020F0502020204030204" pitchFamily="34" charset="0"/>
            </a:endParaRPr>
          </a:p>
          <a:p>
            <a:pPr marL="204788" indent="-204788" eaLnBrk="1" hangingPunct="1">
              <a:spcBef>
                <a:spcPct val="0"/>
              </a:spcBef>
              <a:spcAft>
                <a:spcPts val="225"/>
              </a:spcAft>
              <a:buClr>
                <a:srgbClr val="000000"/>
              </a:buClr>
              <a:buSzPct val="110000"/>
              <a:buFont typeface="Wingdings" pitchFamily="2" charset="2"/>
              <a:buChar char="§"/>
            </a:pPr>
            <a:endParaRPr lang="en-CA" altLang="en-US" sz="1800">
              <a:solidFill>
                <a:srgbClr val="000000"/>
              </a:solidFill>
              <a:latin typeface="Calibri" panose="020F0502020204030204" pitchFamily="34" charset="0"/>
              <a:cs typeface="Calibri" panose="020F0502020204030204" pitchFamily="34" charset="0"/>
            </a:endParaRPr>
          </a:p>
          <a:p>
            <a:pPr marL="204788" indent="-204788" eaLnBrk="1" hangingPunct="1">
              <a:spcBef>
                <a:spcPct val="0"/>
              </a:spcBef>
              <a:spcAft>
                <a:spcPts val="225"/>
              </a:spcAft>
              <a:buClr>
                <a:srgbClr val="000000"/>
              </a:buClr>
              <a:buSzPct val="110000"/>
              <a:buFont typeface="Wingdings" pitchFamily="2" charset="2"/>
              <a:buChar char="§"/>
            </a:pPr>
            <a:endParaRPr lang="en-CA" altLang="en-US" sz="180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Box 3">
            <a:extLst>
              <a:ext uri="{FF2B5EF4-FFF2-40B4-BE49-F238E27FC236}">
                <a16:creationId xmlns:a16="http://schemas.microsoft.com/office/drawing/2014/main" id="{7264A2F0-1874-1038-28C8-F3334A35BFE7}"/>
              </a:ext>
            </a:extLst>
          </p:cNvPr>
          <p:cNvSpPr txBox="1">
            <a:spLocks noChangeArrowheads="1"/>
          </p:cNvSpPr>
          <p:nvPr/>
        </p:nvSpPr>
        <p:spPr bwMode="auto">
          <a:xfrm>
            <a:off x="2484438" y="188913"/>
            <a:ext cx="626427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Palliative Care Requirements</a:t>
            </a:r>
          </a:p>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O. Reg. 246/22, s. 61</a:t>
            </a:r>
          </a:p>
          <a:p>
            <a:pPr algn="ctr">
              <a:spcBef>
                <a:spcPct val="0"/>
              </a:spcBef>
              <a:buFontTx/>
              <a:buNone/>
            </a:pPr>
            <a:endParaRPr lang="en-CA" altLang="en-US" sz="4000" b="1">
              <a:solidFill>
                <a:srgbClr val="000000"/>
              </a:solidFill>
              <a:latin typeface="Calibri" panose="020F0502020204030204" pitchFamily="34" charset="0"/>
              <a:cs typeface="Times New Roman" panose="02020603050405020304" pitchFamily="18" charset="0"/>
            </a:endParaRPr>
          </a:p>
        </p:txBody>
      </p:sp>
      <p:sp>
        <p:nvSpPr>
          <p:cNvPr id="64515" name="Rectangle 4">
            <a:extLst>
              <a:ext uri="{FF2B5EF4-FFF2-40B4-BE49-F238E27FC236}">
                <a16:creationId xmlns:a16="http://schemas.microsoft.com/office/drawing/2014/main" id="{A5F7E437-6FC4-0082-52E8-CED25E32DEFD}"/>
              </a:ext>
            </a:extLst>
          </p:cNvPr>
          <p:cNvSpPr>
            <a:spLocks noChangeArrowheads="1"/>
          </p:cNvSpPr>
          <p:nvPr/>
        </p:nvSpPr>
        <p:spPr bwMode="auto">
          <a:xfrm>
            <a:off x="457200" y="1885950"/>
            <a:ext cx="8229600" cy="443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Licensee must ensure that a resident’s palliative care needs are met </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Requires and interdisciplinary assessment of the resident’s palliative care needs for their plan of care considers the resident’s physical, emotional, psychological, social, cultural, and spiritual needs.</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Palliative care options available to the resident must be explained to the resident, their SDM  [as applicable] or other person they designated</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based on the assessment of the resident’s palliative care needs, which may include, but are not limited to, early palliative care and end-of-life care.</a:t>
            </a:r>
            <a:endParaRPr lang="en-CA" altLang="en-US" sz="200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Box 3">
            <a:extLst>
              <a:ext uri="{FF2B5EF4-FFF2-40B4-BE49-F238E27FC236}">
                <a16:creationId xmlns:a16="http://schemas.microsoft.com/office/drawing/2014/main" id="{4EE80815-286F-3524-AD3F-3FE78C2AB286}"/>
              </a:ext>
            </a:extLst>
          </p:cNvPr>
          <p:cNvSpPr txBox="1">
            <a:spLocks noChangeArrowheads="1"/>
          </p:cNvSpPr>
          <p:nvPr/>
        </p:nvSpPr>
        <p:spPr bwMode="auto">
          <a:xfrm>
            <a:off x="2484438" y="188913"/>
            <a:ext cx="626427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Assessment of Palliative Care Needs </a:t>
            </a:r>
          </a:p>
          <a:p>
            <a:pPr algn="ctr">
              <a:spcBef>
                <a:spcPct val="0"/>
              </a:spcBef>
              <a:buFontTx/>
              <a:buNone/>
            </a:pPr>
            <a:endParaRPr lang="en-CA" altLang="en-US" sz="4000" b="1">
              <a:solidFill>
                <a:srgbClr val="000000"/>
              </a:solidFill>
              <a:latin typeface="Calibri" panose="020F0502020204030204" pitchFamily="34" charset="0"/>
              <a:cs typeface="Times New Roman" panose="02020603050405020304" pitchFamily="18" charset="0"/>
            </a:endParaRPr>
          </a:p>
        </p:txBody>
      </p:sp>
      <p:sp>
        <p:nvSpPr>
          <p:cNvPr id="65539" name="Rectangle 4">
            <a:extLst>
              <a:ext uri="{FF2B5EF4-FFF2-40B4-BE49-F238E27FC236}">
                <a16:creationId xmlns:a16="http://schemas.microsoft.com/office/drawing/2014/main" id="{2B0121BD-8F3A-5EF3-0D5F-B772EC6AB021}"/>
              </a:ext>
            </a:extLst>
          </p:cNvPr>
          <p:cNvSpPr>
            <a:spLocks noChangeArrowheads="1"/>
          </p:cNvSpPr>
          <p:nvPr/>
        </p:nvSpPr>
        <p:spPr bwMode="auto">
          <a:xfrm>
            <a:off x="457200" y="1885950"/>
            <a:ext cx="8229600"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Needs must be assessed</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Minimum options available to the resident</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Quality of life improvements</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Symptom management</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Psychosocial support</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End-of-life support</a:t>
            </a:r>
          </a:p>
          <a:p>
            <a:pPr eaLnBrk="1" hangingPunct="1">
              <a:lnSpc>
                <a:spcPct val="90000"/>
              </a:lnSpc>
              <a:spcBef>
                <a:spcPct val="50000"/>
              </a:spcBef>
              <a:buFont typeface="Wingdings" pitchFamily="2" charset="2"/>
              <a:buChar char="§"/>
            </a:pPr>
            <a:r>
              <a:rPr lang="en-US" altLang="en-US" sz="2400" b="1">
                <a:solidFill>
                  <a:srgbClr val="000000"/>
                </a:solidFill>
                <a:latin typeface="Calibri" panose="020F0502020204030204" pitchFamily="34" charset="0"/>
                <a:cs typeface="Calibri" panose="020F0502020204030204" pitchFamily="34" charset="0"/>
              </a:rPr>
              <a:t>Before</a:t>
            </a:r>
            <a:r>
              <a:rPr lang="en-US" altLang="en-US" sz="2400">
                <a:solidFill>
                  <a:srgbClr val="000000"/>
                </a:solidFill>
                <a:latin typeface="Calibri" panose="020F0502020204030204" pitchFamily="34" charset="0"/>
                <a:cs typeface="Calibri" panose="020F0502020204030204" pitchFamily="34" charset="0"/>
              </a:rPr>
              <a:t> taking any actions or providing palliative care to the resident, </a:t>
            </a:r>
            <a:r>
              <a:rPr lang="en-US" altLang="en-US" sz="2400" b="1">
                <a:solidFill>
                  <a:srgbClr val="000000"/>
                </a:solidFill>
                <a:latin typeface="Calibri" panose="020F0502020204030204" pitchFamily="34" charset="0"/>
                <a:cs typeface="Calibri" panose="020F0502020204030204" pitchFamily="34" charset="0"/>
              </a:rPr>
              <a:t>must</a:t>
            </a:r>
            <a:r>
              <a:rPr lang="en-US" altLang="en-US" sz="2400">
                <a:solidFill>
                  <a:srgbClr val="000000"/>
                </a:solidFill>
                <a:latin typeface="Calibri" panose="020F0502020204030204" pitchFamily="34" charset="0"/>
                <a:cs typeface="Calibri" panose="020F0502020204030204" pitchFamily="34" charset="0"/>
              </a:rPr>
              <a:t> obtain consent from the resident [or SDM] </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Box 3">
            <a:extLst>
              <a:ext uri="{FF2B5EF4-FFF2-40B4-BE49-F238E27FC236}">
                <a16:creationId xmlns:a16="http://schemas.microsoft.com/office/drawing/2014/main" id="{61592C96-3C97-9F12-F95A-776374646AB0}"/>
              </a:ext>
            </a:extLst>
          </p:cNvPr>
          <p:cNvSpPr txBox="1">
            <a:spLocks noChangeArrowheads="1"/>
          </p:cNvSpPr>
          <p:nvPr/>
        </p:nvSpPr>
        <p:spPr bwMode="auto">
          <a:xfrm>
            <a:off x="2484438" y="188913"/>
            <a:ext cx="626427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Assessment of Palliative Care Needs </a:t>
            </a:r>
          </a:p>
          <a:p>
            <a:pPr algn="ctr">
              <a:spcBef>
                <a:spcPct val="0"/>
              </a:spcBef>
              <a:buFontTx/>
              <a:buNone/>
            </a:pPr>
            <a:endParaRPr lang="en-CA" altLang="en-US" sz="4000" b="1">
              <a:solidFill>
                <a:srgbClr val="000000"/>
              </a:solidFill>
              <a:latin typeface="Calibri" panose="020F0502020204030204" pitchFamily="34" charset="0"/>
              <a:cs typeface="Times New Roman" panose="02020603050405020304" pitchFamily="18" charset="0"/>
            </a:endParaRPr>
          </a:p>
        </p:txBody>
      </p:sp>
      <p:sp>
        <p:nvSpPr>
          <p:cNvPr id="66563" name="Rectangle 4">
            <a:extLst>
              <a:ext uri="{FF2B5EF4-FFF2-40B4-BE49-F238E27FC236}">
                <a16:creationId xmlns:a16="http://schemas.microsoft.com/office/drawing/2014/main" id="{8D3655B8-D250-3D63-572E-C8F761E88242}"/>
              </a:ext>
            </a:extLst>
          </p:cNvPr>
          <p:cNvSpPr>
            <a:spLocks noChangeArrowheads="1"/>
          </p:cNvSpPr>
          <p:nvPr/>
        </p:nvSpPr>
        <p:spPr bwMode="auto">
          <a:xfrm>
            <a:off x="457200" y="1885950"/>
            <a:ext cx="8229600" cy="127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Part of mandatory training (</a:t>
            </a:r>
            <a:r>
              <a:rPr lang="en-US" altLang="en-US" sz="2400" i="1">
                <a:solidFill>
                  <a:srgbClr val="000000"/>
                </a:solidFill>
                <a:latin typeface="Calibri" panose="020F0502020204030204" pitchFamily="34" charset="0"/>
                <a:cs typeface="Calibri" panose="020F0502020204030204" pitchFamily="34" charset="0"/>
              </a:rPr>
              <a:t>FLTCA</a:t>
            </a:r>
            <a:r>
              <a:rPr lang="en-US" altLang="en-US" sz="2400">
                <a:solidFill>
                  <a:srgbClr val="000000"/>
                </a:solidFill>
                <a:latin typeface="Calibri" panose="020F0502020204030204" pitchFamily="34" charset="0"/>
                <a:cs typeface="Calibri" panose="020F0502020204030204" pitchFamily="34" charset="0"/>
              </a:rPr>
              <a:t> s. 82)</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No longer any exemption for persons such as medical directors and physicians to mandatory training</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04D59-7C77-A9E5-E613-BC0BA4DC75C1}"/>
              </a:ext>
            </a:extLst>
          </p:cNvPr>
          <p:cNvSpPr>
            <a:spLocks noGrp="1"/>
          </p:cNvSpPr>
          <p:nvPr>
            <p:ph type="title"/>
          </p:nvPr>
        </p:nvSpPr>
        <p:spPr/>
        <p:txBody>
          <a:bodyPr/>
          <a:lstStyle/>
          <a:p>
            <a:pPr>
              <a:defRPr/>
            </a:pPr>
            <a:endParaRPr lang="en-US" dirty="0"/>
          </a:p>
        </p:txBody>
      </p:sp>
      <p:sp>
        <p:nvSpPr>
          <p:cNvPr id="67587" name="Text Placeholder 2">
            <a:extLst>
              <a:ext uri="{FF2B5EF4-FFF2-40B4-BE49-F238E27FC236}">
                <a16:creationId xmlns:a16="http://schemas.microsoft.com/office/drawing/2014/main" id="{9FAABAE9-13F1-FC44-124E-99E8E205C9B5}"/>
              </a:ext>
            </a:extLst>
          </p:cNvPr>
          <p:cNvSpPr>
            <a:spLocks noGrp="1" noChangeArrowheads="1"/>
          </p:cNvSpPr>
          <p:nvPr>
            <p:ph type="body" idx="1"/>
          </p:nvPr>
        </p:nvSpPr>
        <p:spPr>
          <a:xfrm>
            <a:off x="696913" y="2133600"/>
            <a:ext cx="7772400" cy="1500188"/>
          </a:xfrm>
        </p:spPr>
        <p:txBody>
          <a:bodyPr/>
          <a:lstStyle/>
          <a:p>
            <a:pPr algn="ctr"/>
            <a:r>
              <a:rPr lang="en-US" altLang="en-US" sz="4000" b="1">
                <a:latin typeface="Calibri" panose="020F0502020204030204" pitchFamily="34" charset="0"/>
                <a:cs typeface="Calibri" panose="020F0502020204030204" pitchFamily="34" charset="0"/>
              </a:rPr>
              <a:t>CONSENT</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Box 3">
            <a:extLst>
              <a:ext uri="{FF2B5EF4-FFF2-40B4-BE49-F238E27FC236}">
                <a16:creationId xmlns:a16="http://schemas.microsoft.com/office/drawing/2014/main" id="{C1E25D98-6978-69B6-F722-7541E0C995D0}"/>
              </a:ext>
            </a:extLst>
          </p:cNvPr>
          <p:cNvSpPr txBox="1">
            <a:spLocks noChangeArrowheads="1"/>
          </p:cNvSpPr>
          <p:nvPr/>
        </p:nvSpPr>
        <p:spPr bwMode="auto">
          <a:xfrm>
            <a:off x="2700338" y="549275"/>
            <a:ext cx="4979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Times New Roman" panose="02020603050405020304" pitchFamily="18" charset="0"/>
              </a:rPr>
              <a:t>Informed Consent</a:t>
            </a:r>
            <a:endParaRPr lang="en-US" altLang="en-US" sz="4000">
              <a:solidFill>
                <a:srgbClr val="000000"/>
              </a:solidFill>
              <a:latin typeface="Calibri" panose="020F0502020204030204" pitchFamily="34" charset="0"/>
              <a:cs typeface="Times New Roman" panose="02020603050405020304" pitchFamily="18" charset="0"/>
            </a:endParaRPr>
          </a:p>
        </p:txBody>
      </p:sp>
      <p:sp>
        <p:nvSpPr>
          <p:cNvPr id="68611" name="Rectangle 4">
            <a:extLst>
              <a:ext uri="{FF2B5EF4-FFF2-40B4-BE49-F238E27FC236}">
                <a16:creationId xmlns:a16="http://schemas.microsoft.com/office/drawing/2014/main" id="{C3CFE844-9B60-5EF1-9E5A-589586949172}"/>
              </a:ext>
            </a:extLst>
          </p:cNvPr>
          <p:cNvSpPr>
            <a:spLocks noChangeArrowheads="1"/>
          </p:cNvSpPr>
          <p:nvPr/>
        </p:nvSpPr>
        <p:spPr bwMode="auto">
          <a:xfrm>
            <a:off x="468313" y="1557338"/>
            <a:ext cx="8229600" cy="537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000" i="1">
                <a:solidFill>
                  <a:srgbClr val="000000"/>
                </a:solidFill>
                <a:latin typeface="Calibri" panose="020F0502020204030204" pitchFamily="34" charset="0"/>
              </a:rPr>
              <a:t>Health Care Consent Act</a:t>
            </a:r>
            <a:r>
              <a:rPr lang="en-CA" altLang="en-US" sz="2000">
                <a:solidFill>
                  <a:srgbClr val="000000"/>
                </a:solidFill>
                <a:latin typeface="Calibri" panose="020F0502020204030204" pitchFamily="34" charset="0"/>
              </a:rPr>
              <a:t> (</a:t>
            </a:r>
            <a:r>
              <a:rPr lang="en-CA" altLang="en-US" sz="2000" i="1">
                <a:solidFill>
                  <a:srgbClr val="000000"/>
                </a:solidFill>
                <a:latin typeface="Calibri" panose="020F0502020204030204" pitchFamily="34" charset="0"/>
              </a:rPr>
              <a:t>HCCA) </a:t>
            </a:r>
            <a:r>
              <a:rPr lang="en-CA" altLang="en-US" sz="2000">
                <a:solidFill>
                  <a:srgbClr val="000000"/>
                </a:solidFill>
                <a:latin typeface="Calibri" panose="020F0502020204030204" pitchFamily="34" charset="0"/>
              </a:rPr>
              <a:t>applies to all treatment, personal assistance services, in a long-term care home </a:t>
            </a:r>
          </a:p>
          <a:p>
            <a:pPr eaLnBrk="1" hangingPunct="1">
              <a:spcBef>
                <a:spcPct val="0"/>
              </a:spcBef>
              <a:spcAft>
                <a:spcPts val="900"/>
              </a:spcAft>
              <a:buFont typeface="Wingdings" pitchFamily="2" charset="2"/>
              <a:buChar char="§"/>
            </a:pPr>
            <a:r>
              <a:rPr lang="en-CA" altLang="en-US" sz="2000">
                <a:solidFill>
                  <a:srgbClr val="000000"/>
                </a:solidFill>
                <a:latin typeface="Calibri" panose="020F0502020204030204" pitchFamily="34" charset="0"/>
              </a:rPr>
              <a:t>Except for in emergency situations – no treatment can be given unless the health practitioner gets informed consent first</a:t>
            </a:r>
          </a:p>
          <a:p>
            <a:pPr eaLnBrk="1" hangingPunct="1">
              <a:spcBef>
                <a:spcPct val="0"/>
              </a:spcBef>
              <a:spcAft>
                <a:spcPts val="900"/>
              </a:spcAft>
              <a:buFont typeface="Wingdings" pitchFamily="2" charset="2"/>
              <a:buChar char="§"/>
            </a:pPr>
            <a:r>
              <a:rPr lang="en-CA" altLang="en-US" sz="2000">
                <a:solidFill>
                  <a:srgbClr val="000000"/>
                </a:solidFill>
                <a:latin typeface="Calibri" panose="020F0502020204030204" pitchFamily="34" charset="0"/>
              </a:rPr>
              <a:t>Informed consent must be obtained from the resident, if they are mentally capable of giving consent, or their substitute decision-maker if they are not</a:t>
            </a:r>
          </a:p>
          <a:p>
            <a:pPr eaLnBrk="1" hangingPunct="1">
              <a:spcBef>
                <a:spcPct val="0"/>
              </a:spcBef>
              <a:spcAft>
                <a:spcPts val="900"/>
              </a:spcAft>
              <a:buFont typeface="Wingdings" pitchFamily="2" charset="2"/>
              <a:buChar char="§"/>
            </a:pPr>
            <a:r>
              <a:rPr lang="en-CA" altLang="en-US" sz="2000">
                <a:solidFill>
                  <a:srgbClr val="000000"/>
                </a:solidFill>
                <a:latin typeface="Calibri" panose="020F0502020204030204" pitchFamily="34" charset="0"/>
              </a:rPr>
              <a:t>Everyone who is incapable have a substitute decision-maker for treatment – set out in the </a:t>
            </a:r>
            <a:r>
              <a:rPr lang="en-CA" altLang="en-US" sz="2000" i="1">
                <a:solidFill>
                  <a:srgbClr val="000000"/>
                </a:solidFill>
                <a:latin typeface="Calibri" panose="020F0502020204030204" pitchFamily="34" charset="0"/>
              </a:rPr>
              <a:t>HCCA</a:t>
            </a:r>
            <a:r>
              <a:rPr lang="en-CA" altLang="en-US" sz="2000">
                <a:solidFill>
                  <a:srgbClr val="000000"/>
                </a:solidFill>
                <a:latin typeface="Calibri" panose="020F0502020204030204" pitchFamily="34" charset="0"/>
              </a:rPr>
              <a:t> hierarchy – with the Public Guardian and Trustee as decision-maker of last resort</a:t>
            </a:r>
          </a:p>
          <a:p>
            <a:pPr eaLnBrk="1" hangingPunct="1">
              <a:spcBef>
                <a:spcPct val="0"/>
              </a:spcBef>
              <a:spcAft>
                <a:spcPts val="900"/>
              </a:spcAft>
              <a:buFont typeface="Wingdings" pitchFamily="2" charset="2"/>
              <a:buChar char="§"/>
            </a:pPr>
            <a:r>
              <a:rPr lang="en-CA" altLang="en-US" sz="2000" i="1">
                <a:solidFill>
                  <a:srgbClr val="000000"/>
                </a:solidFill>
                <a:latin typeface="Calibri" panose="020F0502020204030204" pitchFamily="34" charset="0"/>
              </a:rPr>
              <a:t>HCCA</a:t>
            </a:r>
            <a:r>
              <a:rPr lang="en-CA" altLang="en-US" sz="2000">
                <a:solidFill>
                  <a:srgbClr val="000000"/>
                </a:solidFill>
                <a:latin typeface="Calibri" panose="020F0502020204030204" pitchFamily="34" charset="0"/>
              </a:rPr>
              <a:t> sets out what informed consent is, what information has to be provided by the health practitioner prior to consent</a:t>
            </a:r>
          </a:p>
          <a:p>
            <a:pPr eaLnBrk="1" hangingPunct="1">
              <a:spcBef>
                <a:spcPct val="0"/>
              </a:spcBef>
              <a:spcAft>
                <a:spcPts val="900"/>
              </a:spcAft>
              <a:buFont typeface="Wingdings" pitchFamily="2" charset="2"/>
              <a:buChar char="§"/>
            </a:pPr>
            <a:r>
              <a:rPr lang="en-CA" altLang="en-US" sz="2000">
                <a:solidFill>
                  <a:srgbClr val="000000"/>
                </a:solidFill>
                <a:latin typeface="Calibri" panose="020F0502020204030204" pitchFamily="34" charset="0"/>
              </a:rPr>
              <a:t>If a resident is found to be incapable of making a treatment or personal assistance service decision, they have a right to challenge this at the Consent and Capacity Board</a:t>
            </a:r>
          </a:p>
          <a:p>
            <a:pPr eaLnBrk="1" hangingPunct="1">
              <a:spcBef>
                <a:spcPct val="0"/>
              </a:spcBef>
              <a:spcAft>
                <a:spcPts val="900"/>
              </a:spcAft>
              <a:buFont typeface="Wingdings" pitchFamily="2" charset="2"/>
              <a:buChar char="§"/>
            </a:pPr>
            <a:endParaRPr lang="en-CA" altLang="en-US" sz="1800">
              <a:solidFill>
                <a:srgbClr val="000000"/>
              </a:solidFill>
              <a:latin typeface="Calibri" panose="020F0502020204030204" pitchFamily="34" charset="0"/>
              <a:cs typeface="Arial" panose="020B0604020202020204" pitchFamily="34" charset="0"/>
            </a:endParaRP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Box 3">
            <a:extLst>
              <a:ext uri="{FF2B5EF4-FFF2-40B4-BE49-F238E27FC236}">
                <a16:creationId xmlns:a16="http://schemas.microsoft.com/office/drawing/2014/main" id="{0835896D-AA93-D0F4-C0C1-605736E983AF}"/>
              </a:ext>
            </a:extLst>
          </p:cNvPr>
          <p:cNvSpPr txBox="1">
            <a:spLocks noChangeArrowheads="1"/>
          </p:cNvSpPr>
          <p:nvPr/>
        </p:nvSpPr>
        <p:spPr bwMode="auto">
          <a:xfrm>
            <a:off x="2700338" y="333375"/>
            <a:ext cx="49799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Times New Roman" panose="02020603050405020304" pitchFamily="18" charset="0"/>
              </a:rPr>
              <a:t>Access to Resident Health Records</a:t>
            </a:r>
            <a:endParaRPr lang="en-US" altLang="en-US" sz="4000">
              <a:solidFill>
                <a:srgbClr val="000000"/>
              </a:solidFill>
              <a:latin typeface="Calibri" panose="020F0502020204030204" pitchFamily="34" charset="0"/>
              <a:cs typeface="Times New Roman" panose="02020603050405020304" pitchFamily="18" charset="0"/>
            </a:endParaRPr>
          </a:p>
        </p:txBody>
      </p:sp>
      <p:sp>
        <p:nvSpPr>
          <p:cNvPr id="50179" name="Rectangle 4">
            <a:extLst>
              <a:ext uri="{FF2B5EF4-FFF2-40B4-BE49-F238E27FC236}">
                <a16:creationId xmlns:a16="http://schemas.microsoft.com/office/drawing/2014/main" id="{A7D983B3-55A3-77A7-A1BC-87D0150BB2F9}"/>
              </a:ext>
            </a:extLst>
          </p:cNvPr>
          <p:cNvSpPr>
            <a:spLocks noChangeArrowheads="1"/>
          </p:cNvSpPr>
          <p:nvPr/>
        </p:nvSpPr>
        <p:spPr bwMode="auto">
          <a:xfrm>
            <a:off x="457200" y="1885950"/>
            <a:ext cx="8229600" cy="5494338"/>
          </a:xfrm>
          <a:prstGeom prst="rect">
            <a:avLst/>
          </a:prstGeom>
          <a:noFill/>
          <a:ln>
            <a:noFill/>
          </a:ln>
        </p:spPr>
        <p:txBody>
          <a:bodyPr>
            <a:spAutoFit/>
          </a:bodyPr>
          <a:lstStyle>
            <a:lvl1pPr marL="257175" indent="-25717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900"/>
              </a:spcAft>
              <a:buFont typeface="Wingdings" panose="05000000000000000000" pitchFamily="2" charset="2"/>
              <a:buChar char="§"/>
              <a:defRPr/>
            </a:pPr>
            <a:r>
              <a:rPr lang="en-CA" altLang="en-US" sz="2400" i="1" dirty="0">
                <a:solidFill>
                  <a:srgbClr val="000000"/>
                </a:solidFill>
                <a:latin typeface="Calibri" panose="020F0502020204030204" pitchFamily="34" charset="0"/>
              </a:rPr>
              <a:t>Personal Health Information Protection Act</a:t>
            </a:r>
            <a:r>
              <a:rPr lang="en-CA" altLang="en-US" sz="2400" dirty="0">
                <a:solidFill>
                  <a:srgbClr val="000000"/>
                </a:solidFill>
                <a:latin typeface="Calibri" panose="020F0502020204030204" pitchFamily="34" charset="0"/>
              </a:rPr>
              <a:t> (</a:t>
            </a:r>
            <a:r>
              <a:rPr lang="en-CA" altLang="en-US" sz="2400" i="1" dirty="0">
                <a:solidFill>
                  <a:srgbClr val="000000"/>
                </a:solidFill>
                <a:latin typeface="Calibri" panose="020F0502020204030204" pitchFamily="34" charset="0"/>
              </a:rPr>
              <a:t>PHIPA) </a:t>
            </a:r>
            <a:r>
              <a:rPr lang="en-CA" altLang="en-US" sz="2400" dirty="0">
                <a:solidFill>
                  <a:srgbClr val="000000"/>
                </a:solidFill>
                <a:latin typeface="Calibri" panose="020F0502020204030204" pitchFamily="34" charset="0"/>
              </a:rPr>
              <a:t>regulates access to personal health information</a:t>
            </a:r>
          </a:p>
          <a:p>
            <a:pPr eaLnBrk="1" hangingPunct="1">
              <a:spcAft>
                <a:spcPts val="900"/>
              </a:spcAft>
              <a:buFont typeface="Wingdings" panose="05000000000000000000" pitchFamily="2" charset="2"/>
              <a:buChar char="§"/>
              <a:defRPr/>
            </a:pPr>
            <a:r>
              <a:rPr lang="en-CA" altLang="en-US" sz="2400" dirty="0">
                <a:solidFill>
                  <a:srgbClr val="000000"/>
                </a:solidFill>
                <a:latin typeface="Calibri" panose="020F0502020204030204" pitchFamily="34" charset="0"/>
              </a:rPr>
              <a:t>Residents and their substitute decision-maker (where applicable) have right of access to the resident’s health records</a:t>
            </a:r>
          </a:p>
          <a:p>
            <a:pPr eaLnBrk="1" hangingPunct="1">
              <a:spcAft>
                <a:spcPts val="900"/>
              </a:spcAft>
              <a:buFont typeface="Wingdings" panose="05000000000000000000" pitchFamily="2" charset="2"/>
              <a:buChar char="§"/>
              <a:defRPr/>
            </a:pPr>
            <a:r>
              <a:rPr lang="en-CA" altLang="en-US" sz="2400" dirty="0">
                <a:solidFill>
                  <a:srgbClr val="000000"/>
                </a:solidFill>
                <a:latin typeface="Calibri" panose="020F0502020204030204" pitchFamily="34" charset="0"/>
              </a:rPr>
              <a:t>If information required to make a decision – it should be provided forthwith</a:t>
            </a:r>
          </a:p>
          <a:p>
            <a:pPr eaLnBrk="1" hangingPunct="1">
              <a:spcAft>
                <a:spcPts val="900"/>
              </a:spcAft>
              <a:buFont typeface="Wingdings" panose="05000000000000000000" pitchFamily="2" charset="2"/>
              <a:buChar char="§"/>
              <a:defRPr/>
            </a:pPr>
            <a:r>
              <a:rPr lang="en-CA" altLang="en-US" sz="2400" dirty="0">
                <a:solidFill>
                  <a:srgbClr val="000000"/>
                </a:solidFill>
                <a:latin typeface="Calibri" panose="020F0502020204030204" pitchFamily="34" charset="0"/>
              </a:rPr>
              <a:t>If want access, copies of records for other purposes – the request should be in writing and the home has 30 days to provide access</a:t>
            </a:r>
          </a:p>
          <a:p>
            <a:pPr eaLnBrk="1" hangingPunct="1">
              <a:spcAft>
                <a:spcPts val="900"/>
              </a:spcAft>
              <a:buFont typeface="Wingdings" panose="05000000000000000000" pitchFamily="2" charset="2"/>
              <a:buChar char="§"/>
              <a:defRPr/>
            </a:pPr>
            <a:r>
              <a:rPr lang="en-CA" altLang="en-US" sz="2400" dirty="0">
                <a:solidFill>
                  <a:srgbClr val="000000"/>
                </a:solidFill>
                <a:latin typeface="Calibri" panose="020F0502020204030204" pitchFamily="34" charset="0"/>
              </a:rPr>
              <a:t>The home may, but is not required to, charge a fee for copies, etc. </a:t>
            </a:r>
          </a:p>
          <a:p>
            <a:pPr marL="0" indent="0" eaLnBrk="1" hangingPunct="1">
              <a:spcAft>
                <a:spcPts val="900"/>
              </a:spcAft>
              <a:defRPr/>
            </a:pPr>
            <a:endParaRPr lang="en-CA" altLang="en-US" sz="2400" dirty="0">
              <a:solidFill>
                <a:srgbClr val="000000"/>
              </a:solidFill>
              <a:latin typeface="Calibri" panose="020F0502020204030204" pitchFamily="34" charset="0"/>
            </a:endParaRPr>
          </a:p>
          <a:p>
            <a:pPr eaLnBrk="1" hangingPunct="1">
              <a:spcAft>
                <a:spcPts val="900"/>
              </a:spcAft>
              <a:buFont typeface="Wingdings" panose="05000000000000000000" pitchFamily="2" charset="2"/>
              <a:buChar char="§"/>
              <a:defRPr/>
            </a:pPr>
            <a:endParaRPr lang="en-CA" altLang="en-US" dirty="0">
              <a:solidFill>
                <a:srgbClr val="000000"/>
              </a:solidFill>
              <a:latin typeface="Calibri" panose="020F0502020204030204" pitchFamily="34" charset="0"/>
              <a:cs typeface="Arial" panose="020B0604020202020204" pitchFamily="34" charset="0"/>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Box 3">
            <a:extLst>
              <a:ext uri="{FF2B5EF4-FFF2-40B4-BE49-F238E27FC236}">
                <a16:creationId xmlns:a16="http://schemas.microsoft.com/office/drawing/2014/main" id="{FB1741B7-1934-2B7E-0CDE-C0BFA66904CA}"/>
              </a:ext>
            </a:extLst>
          </p:cNvPr>
          <p:cNvSpPr txBox="1">
            <a:spLocks noChangeArrowheads="1"/>
          </p:cNvSpPr>
          <p:nvPr/>
        </p:nvSpPr>
        <p:spPr bwMode="auto">
          <a:xfrm>
            <a:off x="2484438" y="188913"/>
            <a:ext cx="6264275"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Consent under the </a:t>
            </a:r>
          </a:p>
          <a:p>
            <a:pPr algn="ctr">
              <a:spcBef>
                <a:spcPct val="0"/>
              </a:spcBef>
              <a:buFontTx/>
              <a:buNone/>
            </a:pPr>
            <a:r>
              <a:rPr lang="en-CA" altLang="en-US" sz="4000" b="1" i="1">
                <a:solidFill>
                  <a:srgbClr val="000000"/>
                </a:solidFill>
                <a:latin typeface="Calibri" panose="020F0502020204030204" pitchFamily="34" charset="0"/>
                <a:cs typeface="Times New Roman" panose="02020603050405020304" pitchFamily="18" charset="0"/>
              </a:rPr>
              <a:t>Health Care Consent Act</a:t>
            </a:r>
            <a:endParaRPr lang="en-CA" altLang="en-US" sz="4000" b="1">
              <a:solidFill>
                <a:srgbClr val="000000"/>
              </a:solidFill>
              <a:latin typeface="Calibri" panose="020F0502020204030204" pitchFamily="34" charset="0"/>
              <a:cs typeface="Times New Roman" panose="02020603050405020304" pitchFamily="18" charset="0"/>
            </a:endParaRPr>
          </a:p>
        </p:txBody>
      </p:sp>
      <p:sp>
        <p:nvSpPr>
          <p:cNvPr id="70659" name="Rectangle 4">
            <a:extLst>
              <a:ext uri="{FF2B5EF4-FFF2-40B4-BE49-F238E27FC236}">
                <a16:creationId xmlns:a16="http://schemas.microsoft.com/office/drawing/2014/main" id="{F84D9F99-2A33-89B0-F3A7-D19EE87025E6}"/>
              </a:ext>
            </a:extLst>
          </p:cNvPr>
          <p:cNvSpPr>
            <a:spLocks noChangeArrowheads="1"/>
          </p:cNvSpPr>
          <p:nvPr/>
        </p:nvSpPr>
        <p:spPr bwMode="auto">
          <a:xfrm>
            <a:off x="457200" y="1885950"/>
            <a:ext cx="8229600" cy="408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No treatment without consent</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Health practitioner proposing treatment cannot treat or allow treatment to take place until the person, if capable gives consent, or if not, their SDM on their behalf</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Informed Consent</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Consent must relate to the treatment</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Consent must be informed</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Consent must be given voluntarily</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Consent must not be obtained through misrepresentation or fraud</a:t>
            </a:r>
          </a:p>
          <a:p>
            <a:pPr lvl="1" eaLnBrk="1" hangingPunct="1">
              <a:lnSpc>
                <a:spcPct val="90000"/>
              </a:lnSpc>
              <a:spcBef>
                <a:spcPct val="50000"/>
              </a:spcBef>
              <a:buFont typeface="Wingdings" pitchFamily="2" charset="2"/>
              <a:buChar char="Ø"/>
            </a:pPr>
            <a:endParaRPr lang="en-US" altLang="en-US" sz="200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682" name="TextBox 3">
            <a:extLst>
              <a:ext uri="{FF2B5EF4-FFF2-40B4-BE49-F238E27FC236}">
                <a16:creationId xmlns:a16="http://schemas.microsoft.com/office/drawing/2014/main" id="{226F2079-E061-8301-1690-C669B51CC713}"/>
              </a:ext>
            </a:extLst>
          </p:cNvPr>
          <p:cNvSpPr txBox="1">
            <a:spLocks noChangeArrowheads="1"/>
          </p:cNvSpPr>
          <p:nvPr/>
        </p:nvSpPr>
        <p:spPr bwMode="auto">
          <a:xfrm>
            <a:off x="2484438" y="188913"/>
            <a:ext cx="62642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What is Informed Consent</a:t>
            </a:r>
          </a:p>
        </p:txBody>
      </p:sp>
      <p:sp>
        <p:nvSpPr>
          <p:cNvPr id="71683" name="Rectangle 4">
            <a:extLst>
              <a:ext uri="{FF2B5EF4-FFF2-40B4-BE49-F238E27FC236}">
                <a16:creationId xmlns:a16="http://schemas.microsoft.com/office/drawing/2014/main" id="{CC4F1355-3D0B-68F3-C4CF-207D823201E0}"/>
              </a:ext>
            </a:extLst>
          </p:cNvPr>
          <p:cNvSpPr>
            <a:spLocks noChangeArrowheads="1"/>
          </p:cNvSpPr>
          <p:nvPr/>
        </p:nvSpPr>
        <p:spPr bwMode="auto">
          <a:xfrm>
            <a:off x="457200" y="1885950"/>
            <a:ext cx="8229600" cy="432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Consent is informed if before giving it the person is </a:t>
            </a:r>
          </a:p>
          <a:p>
            <a:pPr lvl="1" eaLnBrk="1" hangingPunct="1">
              <a:lnSpc>
                <a:spcPct val="90000"/>
              </a:lnSpc>
              <a:spcBef>
                <a:spcPct val="50000"/>
              </a:spcBef>
              <a:buFont typeface="Wingdings" pitchFamily="2" charset="2"/>
              <a:buChar char="Ø"/>
            </a:pPr>
            <a:r>
              <a:rPr lang="en-US" altLang="en-US" sz="2000">
                <a:solidFill>
                  <a:srgbClr val="000000"/>
                </a:solidFill>
                <a:latin typeface="Calibri" panose="020F0502020204030204" pitchFamily="34" charset="0"/>
                <a:cs typeface="Calibri" panose="020F0502020204030204" pitchFamily="34" charset="0"/>
              </a:rPr>
              <a:t>Given the information set out below that a reasonable person would require to make the decision</a:t>
            </a:r>
          </a:p>
          <a:p>
            <a:pPr lvl="2" eaLnBrk="1" hangingPunct="1">
              <a:lnSpc>
                <a:spcPct val="90000"/>
              </a:lnSpc>
              <a:spcBef>
                <a:spcPct val="50000"/>
              </a:spcBef>
            </a:pPr>
            <a:r>
              <a:rPr lang="en-US" altLang="en-US" sz="1600">
                <a:solidFill>
                  <a:srgbClr val="000000"/>
                </a:solidFill>
                <a:latin typeface="Calibri" panose="020F0502020204030204" pitchFamily="34" charset="0"/>
                <a:cs typeface="Calibri" panose="020F0502020204030204" pitchFamily="34" charset="0"/>
              </a:rPr>
              <a:t>Nature of the treatment</a:t>
            </a:r>
          </a:p>
          <a:p>
            <a:pPr lvl="2" eaLnBrk="1" hangingPunct="1">
              <a:lnSpc>
                <a:spcPct val="90000"/>
              </a:lnSpc>
              <a:spcBef>
                <a:spcPct val="50000"/>
              </a:spcBef>
            </a:pPr>
            <a:r>
              <a:rPr lang="en-US" altLang="en-US" sz="1600">
                <a:solidFill>
                  <a:srgbClr val="000000"/>
                </a:solidFill>
                <a:latin typeface="Calibri" panose="020F0502020204030204" pitchFamily="34" charset="0"/>
                <a:cs typeface="Calibri" panose="020F0502020204030204" pitchFamily="34" charset="0"/>
              </a:rPr>
              <a:t>Expected benefits of the treatment</a:t>
            </a:r>
          </a:p>
          <a:p>
            <a:pPr lvl="2" eaLnBrk="1" hangingPunct="1">
              <a:lnSpc>
                <a:spcPct val="90000"/>
              </a:lnSpc>
              <a:spcBef>
                <a:spcPct val="50000"/>
              </a:spcBef>
            </a:pPr>
            <a:r>
              <a:rPr lang="en-US" altLang="en-US" sz="1600">
                <a:solidFill>
                  <a:srgbClr val="000000"/>
                </a:solidFill>
                <a:latin typeface="Calibri" panose="020F0502020204030204" pitchFamily="34" charset="0"/>
                <a:cs typeface="Calibri" panose="020F0502020204030204" pitchFamily="34" charset="0"/>
              </a:rPr>
              <a:t>Expected risks of the treatment</a:t>
            </a:r>
          </a:p>
          <a:p>
            <a:pPr lvl="2" eaLnBrk="1" hangingPunct="1">
              <a:lnSpc>
                <a:spcPct val="90000"/>
              </a:lnSpc>
              <a:spcBef>
                <a:spcPct val="50000"/>
              </a:spcBef>
            </a:pPr>
            <a:r>
              <a:rPr lang="en-US" altLang="en-US" sz="1600">
                <a:solidFill>
                  <a:srgbClr val="000000"/>
                </a:solidFill>
                <a:latin typeface="Calibri" panose="020F0502020204030204" pitchFamily="34" charset="0"/>
                <a:cs typeface="Calibri" panose="020F0502020204030204" pitchFamily="34" charset="0"/>
              </a:rPr>
              <a:t>Alternative courses of the treatment</a:t>
            </a:r>
          </a:p>
          <a:p>
            <a:pPr lvl="2" eaLnBrk="1" hangingPunct="1">
              <a:lnSpc>
                <a:spcPct val="90000"/>
              </a:lnSpc>
              <a:spcBef>
                <a:spcPct val="50000"/>
              </a:spcBef>
            </a:pPr>
            <a:r>
              <a:rPr lang="en-US" altLang="en-US" sz="1600">
                <a:solidFill>
                  <a:srgbClr val="000000"/>
                </a:solidFill>
                <a:latin typeface="Calibri" panose="020F0502020204030204" pitchFamily="34" charset="0"/>
                <a:cs typeface="Calibri" panose="020F0502020204030204" pitchFamily="34" charset="0"/>
              </a:rPr>
              <a:t>Likely consequences of not having the treatment</a:t>
            </a:r>
          </a:p>
          <a:p>
            <a:pPr lvl="1" eaLnBrk="1" hangingPunct="1">
              <a:lnSpc>
                <a:spcPct val="90000"/>
              </a:lnSpc>
              <a:spcBef>
                <a:spcPct val="50000"/>
              </a:spcBef>
              <a:buFont typeface="Arial" panose="020B0604020202020204" pitchFamily="34" charset="0"/>
              <a:buChar char="•"/>
            </a:pPr>
            <a:r>
              <a:rPr lang="en-US" altLang="en-US" sz="2000">
                <a:solidFill>
                  <a:srgbClr val="000000"/>
                </a:solidFill>
                <a:latin typeface="Calibri" panose="020F0502020204030204" pitchFamily="34" charset="0"/>
                <a:cs typeface="Calibri" panose="020F0502020204030204" pitchFamily="34" charset="0"/>
              </a:rPr>
              <a:t>Person must receive responses to requests for more information</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Consent may be express or implied</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Can consent to a “plan of treatment”</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2706" name="TextBox 3">
            <a:extLst>
              <a:ext uri="{FF2B5EF4-FFF2-40B4-BE49-F238E27FC236}">
                <a16:creationId xmlns:a16="http://schemas.microsoft.com/office/drawing/2014/main" id="{7E211B93-D923-CC80-9D88-A415DFC6BAC7}"/>
              </a:ext>
            </a:extLst>
          </p:cNvPr>
          <p:cNvSpPr txBox="1">
            <a:spLocks noChangeArrowheads="1"/>
          </p:cNvSpPr>
          <p:nvPr/>
        </p:nvSpPr>
        <p:spPr bwMode="auto">
          <a:xfrm>
            <a:off x="2484438" y="188913"/>
            <a:ext cx="62642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Who Makes the Decision</a:t>
            </a:r>
          </a:p>
        </p:txBody>
      </p:sp>
      <p:sp>
        <p:nvSpPr>
          <p:cNvPr id="23555" name="Rectangle 4">
            <a:extLst>
              <a:ext uri="{FF2B5EF4-FFF2-40B4-BE49-F238E27FC236}">
                <a16:creationId xmlns:a16="http://schemas.microsoft.com/office/drawing/2014/main" id="{F26D158D-3E74-F072-2D55-3C8FD45DD4C3}"/>
              </a:ext>
            </a:extLst>
          </p:cNvPr>
          <p:cNvSpPr>
            <a:spLocks noChangeArrowheads="1"/>
          </p:cNvSpPr>
          <p:nvPr/>
        </p:nvSpPr>
        <p:spPr bwMode="auto">
          <a:xfrm>
            <a:off x="395288" y="1484313"/>
            <a:ext cx="8229600" cy="552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anose="05000000000000000000" pitchFamily="2" charset="2"/>
              <a:buChar char="§"/>
              <a:defRPr/>
            </a:pPr>
            <a:r>
              <a:rPr lang="en-US" altLang="en-US" sz="2400" dirty="0">
                <a:solidFill>
                  <a:srgbClr val="000000"/>
                </a:solidFill>
                <a:latin typeface="Calibri" panose="020F0502020204030204" pitchFamily="34" charset="0"/>
                <a:cs typeface="Calibri" panose="020F0502020204030204" pitchFamily="34" charset="0"/>
              </a:rPr>
              <a:t>If the resident is capable – they make their own decision</a:t>
            </a:r>
          </a:p>
          <a:p>
            <a:pPr eaLnBrk="1" hangingPunct="1">
              <a:lnSpc>
                <a:spcPct val="90000"/>
              </a:lnSpc>
              <a:spcBef>
                <a:spcPct val="50000"/>
              </a:spcBef>
              <a:buFont typeface="Wingdings" panose="05000000000000000000" pitchFamily="2" charset="2"/>
              <a:buChar char="§"/>
              <a:defRPr/>
            </a:pPr>
            <a:r>
              <a:rPr lang="en-US" altLang="en-US" sz="2400" dirty="0">
                <a:solidFill>
                  <a:srgbClr val="000000"/>
                </a:solidFill>
                <a:latin typeface="Calibri" panose="020F0502020204030204" pitchFamily="34" charset="0"/>
                <a:cs typeface="Calibri" panose="020F0502020204030204" pitchFamily="34" charset="0"/>
              </a:rPr>
              <a:t>Determination of capacity is made by the health practitioner proposing the treatment</a:t>
            </a:r>
          </a:p>
          <a:p>
            <a:pPr eaLnBrk="1" hangingPunct="1">
              <a:lnSpc>
                <a:spcPct val="90000"/>
              </a:lnSpc>
              <a:spcBef>
                <a:spcPct val="50000"/>
              </a:spcBef>
              <a:buFont typeface="Wingdings" panose="05000000000000000000" pitchFamily="2" charset="2"/>
              <a:buChar char="§"/>
              <a:defRPr/>
            </a:pPr>
            <a:r>
              <a:rPr lang="en-US" altLang="en-US" sz="2400" dirty="0">
                <a:solidFill>
                  <a:srgbClr val="000000"/>
                </a:solidFill>
                <a:latin typeface="Calibri" panose="020F0502020204030204" pitchFamily="34" charset="0"/>
                <a:cs typeface="Calibri" panose="020F0502020204030204" pitchFamily="34" charset="0"/>
              </a:rPr>
              <a:t>If they determine the resident is incapable, they are to advise the resident and provide information to them pursuant to the requirements of their College</a:t>
            </a:r>
          </a:p>
          <a:p>
            <a:pPr eaLnBrk="1" hangingPunct="1">
              <a:lnSpc>
                <a:spcPct val="90000"/>
              </a:lnSpc>
              <a:spcBef>
                <a:spcPct val="50000"/>
              </a:spcBef>
              <a:buFont typeface="Wingdings" panose="05000000000000000000" pitchFamily="2" charset="2"/>
              <a:buChar char="§"/>
              <a:defRPr/>
            </a:pPr>
            <a:r>
              <a:rPr lang="en-US" altLang="en-US" sz="2400" dirty="0">
                <a:solidFill>
                  <a:srgbClr val="000000"/>
                </a:solidFill>
                <a:latin typeface="Calibri" panose="020F0502020204030204" pitchFamily="34" charset="0"/>
                <a:cs typeface="Calibri" panose="020F0502020204030204" pitchFamily="34" charset="0"/>
              </a:rPr>
              <a:t>Resident can appeal finding of incapacity to the Consent and Capacity Board</a:t>
            </a:r>
          </a:p>
          <a:p>
            <a:pPr eaLnBrk="1" hangingPunct="1">
              <a:lnSpc>
                <a:spcPct val="90000"/>
              </a:lnSpc>
              <a:spcBef>
                <a:spcPct val="50000"/>
              </a:spcBef>
              <a:buFont typeface="Wingdings" panose="05000000000000000000" pitchFamily="2" charset="2"/>
              <a:buChar char="§"/>
              <a:defRPr/>
            </a:pPr>
            <a:r>
              <a:rPr lang="en-US" altLang="en-US" sz="2400" dirty="0">
                <a:solidFill>
                  <a:srgbClr val="000000"/>
                </a:solidFill>
                <a:latin typeface="Calibri" panose="020F0502020204030204" pitchFamily="34" charset="0"/>
                <a:cs typeface="Calibri" panose="020F0502020204030204" pitchFamily="34" charset="0"/>
              </a:rPr>
              <a:t>Being the attorney for personal care </a:t>
            </a:r>
            <a:r>
              <a:rPr lang="en-US" altLang="en-US" sz="2400" b="1" dirty="0">
                <a:solidFill>
                  <a:srgbClr val="000000"/>
                </a:solidFill>
                <a:latin typeface="Calibri" panose="020F0502020204030204" pitchFamily="34" charset="0"/>
                <a:cs typeface="Calibri" panose="020F0502020204030204" pitchFamily="34" charset="0"/>
              </a:rPr>
              <a:t>does not</a:t>
            </a:r>
            <a:r>
              <a:rPr lang="en-US" altLang="en-US" sz="2400" dirty="0">
                <a:solidFill>
                  <a:srgbClr val="000000"/>
                </a:solidFill>
                <a:latin typeface="Calibri" panose="020F0502020204030204" pitchFamily="34" charset="0"/>
                <a:cs typeface="Calibri" panose="020F0502020204030204" pitchFamily="34" charset="0"/>
              </a:rPr>
              <a:t> authorize you to make any decisions </a:t>
            </a:r>
            <a:r>
              <a:rPr lang="en-US" altLang="en-US" sz="2400" b="1" dirty="0">
                <a:solidFill>
                  <a:srgbClr val="000000"/>
                </a:solidFill>
                <a:latin typeface="Calibri" panose="020F0502020204030204" pitchFamily="34" charset="0"/>
                <a:cs typeface="Calibri" panose="020F0502020204030204" pitchFamily="34" charset="0"/>
              </a:rPr>
              <a:t>unless</a:t>
            </a:r>
            <a:r>
              <a:rPr lang="en-US" altLang="en-US" sz="2400" dirty="0">
                <a:solidFill>
                  <a:srgbClr val="000000"/>
                </a:solidFill>
                <a:latin typeface="Calibri" panose="020F0502020204030204" pitchFamily="34" charset="0"/>
                <a:cs typeface="Calibri" panose="020F0502020204030204" pitchFamily="34" charset="0"/>
              </a:rPr>
              <a:t> the person has been found to be incapable</a:t>
            </a:r>
          </a:p>
          <a:p>
            <a:pPr eaLnBrk="1" hangingPunct="1">
              <a:lnSpc>
                <a:spcPct val="90000"/>
              </a:lnSpc>
              <a:spcBef>
                <a:spcPct val="50000"/>
              </a:spcBef>
              <a:buFont typeface="Wingdings" panose="05000000000000000000" pitchFamily="2" charset="2"/>
              <a:buChar char="§"/>
              <a:defRPr/>
            </a:pPr>
            <a:r>
              <a:rPr lang="en-US" altLang="en-US" sz="2400" dirty="0">
                <a:solidFill>
                  <a:srgbClr val="000000"/>
                </a:solidFill>
                <a:latin typeface="Calibri" panose="020F0502020204030204" pitchFamily="34" charset="0"/>
                <a:cs typeface="Calibri" panose="020F0502020204030204" pitchFamily="34" charset="0"/>
              </a:rPr>
              <a:t>Hierarchy of SDMs set out in section 20 of the </a:t>
            </a:r>
            <a:r>
              <a:rPr lang="en-US" altLang="en-US" sz="2400" i="1" dirty="0">
                <a:solidFill>
                  <a:srgbClr val="000000"/>
                </a:solidFill>
                <a:latin typeface="Calibri" panose="020F0502020204030204" pitchFamily="34" charset="0"/>
                <a:cs typeface="Calibri" panose="020F0502020204030204" pitchFamily="34" charset="0"/>
              </a:rPr>
              <a:t>HCCA</a:t>
            </a:r>
          </a:p>
          <a:p>
            <a:pPr marL="0" indent="0" eaLnBrk="1" hangingPunct="1">
              <a:lnSpc>
                <a:spcPct val="90000"/>
              </a:lnSpc>
              <a:spcBef>
                <a:spcPct val="50000"/>
              </a:spcBef>
              <a:buFontTx/>
              <a:buNone/>
              <a:defRPr/>
            </a:pPr>
            <a:endParaRPr lang="en-US" altLang="en-US" sz="2400" dirty="0">
              <a:solidFill>
                <a:srgbClr val="000000"/>
              </a:solidFill>
              <a:latin typeface="Calibri" panose="020F0502020204030204" pitchFamily="34" charset="0"/>
              <a:cs typeface="Calibri" panose="020F0502020204030204" pitchFamily="34" charset="0"/>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Box 3">
            <a:extLst>
              <a:ext uri="{FF2B5EF4-FFF2-40B4-BE49-F238E27FC236}">
                <a16:creationId xmlns:a16="http://schemas.microsoft.com/office/drawing/2014/main" id="{91A00C43-2D0B-A323-9A85-816BC4666BAA}"/>
              </a:ext>
            </a:extLst>
          </p:cNvPr>
          <p:cNvSpPr txBox="1">
            <a:spLocks noChangeArrowheads="1"/>
          </p:cNvSpPr>
          <p:nvPr/>
        </p:nvSpPr>
        <p:spPr bwMode="auto">
          <a:xfrm>
            <a:off x="2484438" y="188913"/>
            <a:ext cx="62642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solidFill>
                  <a:srgbClr val="000000"/>
                </a:solidFill>
                <a:latin typeface="Calibri" panose="020F0502020204030204" pitchFamily="34" charset="0"/>
                <a:cs typeface="Times New Roman" panose="02020603050405020304" pitchFamily="18" charset="0"/>
              </a:rPr>
              <a:t>Rules for SDMs</a:t>
            </a:r>
          </a:p>
        </p:txBody>
      </p:sp>
      <p:sp>
        <p:nvSpPr>
          <p:cNvPr id="73731" name="Rectangle 4">
            <a:extLst>
              <a:ext uri="{FF2B5EF4-FFF2-40B4-BE49-F238E27FC236}">
                <a16:creationId xmlns:a16="http://schemas.microsoft.com/office/drawing/2014/main" id="{F1E4D8D3-D25D-E06A-DBA2-F0E27091B9CA}"/>
              </a:ext>
            </a:extLst>
          </p:cNvPr>
          <p:cNvSpPr>
            <a:spLocks noChangeArrowheads="1"/>
          </p:cNvSpPr>
          <p:nvPr/>
        </p:nvSpPr>
        <p:spPr bwMode="auto">
          <a:xfrm>
            <a:off x="457200" y="1885950"/>
            <a:ext cx="8229600" cy="387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SDMs can only make decisions around </a:t>
            </a:r>
            <a:r>
              <a:rPr lang="en-US" altLang="en-US" sz="2400" b="1">
                <a:solidFill>
                  <a:srgbClr val="000000"/>
                </a:solidFill>
                <a:latin typeface="Calibri" panose="020F0502020204030204" pitchFamily="34" charset="0"/>
                <a:cs typeface="Calibri" panose="020F0502020204030204" pitchFamily="34" charset="0"/>
              </a:rPr>
              <a:t>proposed</a:t>
            </a:r>
            <a:r>
              <a:rPr lang="en-US" altLang="en-US" sz="2400">
                <a:solidFill>
                  <a:srgbClr val="000000"/>
                </a:solidFill>
                <a:latin typeface="Calibri" panose="020F0502020204030204" pitchFamily="34" charset="0"/>
                <a:cs typeface="Calibri" panose="020F0502020204030204" pitchFamily="34" charset="0"/>
              </a:rPr>
              <a:t> treatments or withdrawal of treatments</a:t>
            </a:r>
            <a:endParaRPr lang="en-US" altLang="en-US" sz="2000">
              <a:solidFill>
                <a:srgbClr val="000000"/>
              </a:solidFill>
              <a:latin typeface="Calibri" panose="020F0502020204030204" pitchFamily="34" charset="0"/>
              <a:cs typeface="Calibri" panose="020F0502020204030204" pitchFamily="34" charset="0"/>
            </a:endParaRP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SDMs cannot advance care plan – meaning that they </a:t>
            </a:r>
            <a:r>
              <a:rPr lang="en-US" altLang="en-US" sz="2400" b="1">
                <a:solidFill>
                  <a:srgbClr val="000000"/>
                </a:solidFill>
                <a:latin typeface="Calibri" panose="020F0502020204030204" pitchFamily="34" charset="0"/>
                <a:cs typeface="Calibri" panose="020F0502020204030204" pitchFamily="34" charset="0"/>
              </a:rPr>
              <a:t>cannot</a:t>
            </a:r>
            <a:r>
              <a:rPr lang="en-US" altLang="en-US" sz="2400">
                <a:solidFill>
                  <a:srgbClr val="000000"/>
                </a:solidFill>
                <a:latin typeface="Calibri" panose="020F0502020204030204" pitchFamily="34" charset="0"/>
                <a:cs typeface="Calibri" panose="020F0502020204030204" pitchFamily="34" charset="0"/>
              </a:rPr>
              <a:t> sign “advance directives”, “level of care forms”, etc.</a:t>
            </a:r>
          </a:p>
          <a:p>
            <a:pPr eaLnBrk="1" hangingPunct="1">
              <a:lnSpc>
                <a:spcPct val="90000"/>
              </a:lnSpc>
              <a:spcBef>
                <a:spcPct val="50000"/>
              </a:spcBef>
              <a:buFont typeface="Wingdings" pitchFamily="2" charset="2"/>
              <a:buChar char="§"/>
            </a:pPr>
            <a:r>
              <a:rPr lang="en-US" altLang="en-US" sz="2400">
                <a:solidFill>
                  <a:srgbClr val="000000"/>
                </a:solidFill>
                <a:latin typeface="Calibri" panose="020F0502020204030204" pitchFamily="34" charset="0"/>
                <a:cs typeface="Calibri" panose="020F0502020204030204" pitchFamily="34" charset="0"/>
              </a:rPr>
              <a:t>SDMs must comply with the rules of decision-making set out in </a:t>
            </a:r>
            <a:r>
              <a:rPr lang="en-US" altLang="en-US" sz="2400" i="1">
                <a:solidFill>
                  <a:srgbClr val="000000"/>
                </a:solidFill>
                <a:latin typeface="Calibri" panose="020F0502020204030204" pitchFamily="34" charset="0"/>
                <a:cs typeface="Calibri" panose="020F0502020204030204" pitchFamily="34" charset="0"/>
              </a:rPr>
              <a:t>HCCA</a:t>
            </a:r>
            <a:r>
              <a:rPr lang="en-US" altLang="en-US" sz="2400">
                <a:solidFill>
                  <a:srgbClr val="000000"/>
                </a:solidFill>
                <a:latin typeface="Calibri" panose="020F0502020204030204" pitchFamily="34" charset="0"/>
                <a:cs typeface="Calibri" panose="020F0502020204030204" pitchFamily="34" charset="0"/>
              </a:rPr>
              <a:t> s. 21</a:t>
            </a:r>
          </a:p>
          <a:p>
            <a:pPr lvl="1" eaLnBrk="1" hangingPunct="1">
              <a:lnSpc>
                <a:spcPct val="90000"/>
              </a:lnSpc>
              <a:spcBef>
                <a:spcPct val="50000"/>
              </a:spcBef>
              <a:buFont typeface="Wingdings" pitchFamily="2" charset="2"/>
              <a:buChar char="§"/>
            </a:pPr>
            <a:r>
              <a:rPr lang="en-US" altLang="en-US" sz="2000">
                <a:solidFill>
                  <a:srgbClr val="000000"/>
                </a:solidFill>
                <a:latin typeface="Calibri" panose="020F0502020204030204" pitchFamily="34" charset="0"/>
                <a:cs typeface="Calibri" panose="020F0502020204030204" pitchFamily="34" charset="0"/>
              </a:rPr>
              <a:t>Comply with a known capable wish applicable to the situation made after the person was age 18</a:t>
            </a:r>
          </a:p>
          <a:p>
            <a:pPr lvl="1" eaLnBrk="1" hangingPunct="1">
              <a:lnSpc>
                <a:spcPct val="90000"/>
              </a:lnSpc>
              <a:spcBef>
                <a:spcPct val="50000"/>
              </a:spcBef>
              <a:buFont typeface="Wingdings" pitchFamily="2" charset="2"/>
              <a:buChar char="§"/>
            </a:pPr>
            <a:r>
              <a:rPr lang="en-US" altLang="en-US" sz="2000">
                <a:solidFill>
                  <a:srgbClr val="000000"/>
                </a:solidFill>
                <a:latin typeface="Calibri" panose="020F0502020204030204" pitchFamily="34" charset="0"/>
                <a:cs typeface="Calibri" panose="020F0502020204030204" pitchFamily="34" charset="0"/>
              </a:rPr>
              <a:t>If no known wish, in compliance with the person’s “best interest” as set out in the section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3">
            <a:extLst>
              <a:ext uri="{FF2B5EF4-FFF2-40B4-BE49-F238E27FC236}">
                <a16:creationId xmlns:a16="http://schemas.microsoft.com/office/drawing/2014/main" id="{763EAF23-5F7B-FA14-BB1A-BFA2B709CBD9}"/>
              </a:ext>
            </a:extLst>
          </p:cNvPr>
          <p:cNvSpPr txBox="1">
            <a:spLocks noChangeArrowheads="1"/>
          </p:cNvSpPr>
          <p:nvPr/>
        </p:nvSpPr>
        <p:spPr bwMode="auto">
          <a:xfrm>
            <a:off x="2484438" y="282575"/>
            <a:ext cx="60198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latin typeface="Calibri" panose="020F0502020204030204" pitchFamily="34" charset="0"/>
                <a:cs typeface="Times New Roman" panose="02020603050405020304" pitchFamily="18" charset="0"/>
              </a:rPr>
              <a:t>How to Read and Find the FLTCA and Regulation</a:t>
            </a:r>
            <a:endParaRPr lang="en-CA" altLang="en-US" sz="4000" b="1">
              <a:latin typeface="Calibri" panose="020F0502020204030204" pitchFamily="34" charset="0"/>
              <a:cs typeface="Times New Roman" panose="02020603050405020304" pitchFamily="18" charset="0"/>
            </a:endParaRPr>
          </a:p>
        </p:txBody>
      </p:sp>
      <p:sp>
        <p:nvSpPr>
          <p:cNvPr id="6" name="Folded Corner 4">
            <a:extLst>
              <a:ext uri="{FF2B5EF4-FFF2-40B4-BE49-F238E27FC236}">
                <a16:creationId xmlns:a16="http://schemas.microsoft.com/office/drawing/2014/main" id="{3627D552-23B0-389B-71A7-C5D84AC96556}"/>
              </a:ext>
            </a:extLst>
          </p:cNvPr>
          <p:cNvSpPr>
            <a:spLocks noChangeArrowheads="1"/>
          </p:cNvSpPr>
          <p:nvPr/>
        </p:nvSpPr>
        <p:spPr bwMode="auto">
          <a:xfrm>
            <a:off x="2017713" y="2614613"/>
            <a:ext cx="1547812" cy="1830387"/>
          </a:xfrm>
          <a:prstGeom prst="foldedCorner">
            <a:avLst>
              <a:gd name="adj" fmla="val 16667"/>
            </a:avLst>
          </a:prstGeom>
          <a:solidFill>
            <a:schemeClr val="bg1"/>
          </a:solidFill>
          <a:ln w="9525" algn="ctr">
            <a:solidFill>
              <a:schemeClr val="tx1"/>
            </a:solidFill>
            <a:round/>
            <a:headEnd/>
            <a:tailEnd/>
          </a:ln>
        </p:spPr>
        <p:txBody>
          <a:bodyPr/>
          <a:lstStyle/>
          <a:p>
            <a:pPr>
              <a:defRPr/>
            </a:pPr>
            <a:endParaRPr lang="en-CA" sz="1350" dirty="0">
              <a:latin typeface="+mj-lt"/>
            </a:endParaRPr>
          </a:p>
        </p:txBody>
      </p:sp>
      <p:sp>
        <p:nvSpPr>
          <p:cNvPr id="8" name="Folded Corner 4">
            <a:extLst>
              <a:ext uri="{FF2B5EF4-FFF2-40B4-BE49-F238E27FC236}">
                <a16:creationId xmlns:a16="http://schemas.microsoft.com/office/drawing/2014/main" id="{5EE12C8D-FF27-F896-AE53-74F8EB3BDDF4}"/>
              </a:ext>
            </a:extLst>
          </p:cNvPr>
          <p:cNvSpPr>
            <a:spLocks noChangeArrowheads="1"/>
          </p:cNvSpPr>
          <p:nvPr/>
        </p:nvSpPr>
        <p:spPr bwMode="auto">
          <a:xfrm>
            <a:off x="5275263" y="2598738"/>
            <a:ext cx="1468437" cy="1855787"/>
          </a:xfrm>
          <a:prstGeom prst="foldedCorner">
            <a:avLst>
              <a:gd name="adj" fmla="val 16667"/>
            </a:avLst>
          </a:prstGeom>
          <a:solidFill>
            <a:schemeClr val="bg1"/>
          </a:solidFill>
          <a:ln w="9525" algn="ctr">
            <a:solidFill>
              <a:schemeClr val="tx1"/>
            </a:solidFill>
            <a:round/>
            <a:headEnd/>
            <a:tailEnd/>
          </a:ln>
        </p:spPr>
        <p:txBody>
          <a:bodyPr/>
          <a:lstStyle/>
          <a:p>
            <a:pPr>
              <a:defRPr/>
            </a:pPr>
            <a:endParaRPr lang="en-CA" sz="1350" dirty="0">
              <a:latin typeface="+mj-lt"/>
            </a:endParaRPr>
          </a:p>
        </p:txBody>
      </p:sp>
      <p:sp>
        <p:nvSpPr>
          <p:cNvPr id="10" name="TextBox 12">
            <a:extLst>
              <a:ext uri="{FF2B5EF4-FFF2-40B4-BE49-F238E27FC236}">
                <a16:creationId xmlns:a16="http://schemas.microsoft.com/office/drawing/2014/main" id="{E4524C52-0AEF-BF8B-27AE-B088A49FD429}"/>
              </a:ext>
            </a:extLst>
          </p:cNvPr>
          <p:cNvSpPr txBox="1">
            <a:spLocks noChangeArrowheads="1"/>
          </p:cNvSpPr>
          <p:nvPr/>
        </p:nvSpPr>
        <p:spPr bwMode="auto">
          <a:xfrm>
            <a:off x="2000250" y="2017713"/>
            <a:ext cx="1676400" cy="577850"/>
          </a:xfrm>
          <a:prstGeom prst="rect">
            <a:avLst/>
          </a:prstGeom>
          <a:noFill/>
          <a:ln>
            <a:noFill/>
          </a:ln>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ctr">
              <a:defRPr/>
            </a:pPr>
            <a:r>
              <a:rPr lang="en-US" sz="1575" b="1" i="1" dirty="0">
                <a:latin typeface="Calibri" pitchFamily="34" charset="0"/>
                <a:cs typeface="IrisUPC" pitchFamily="34" charset="-34"/>
              </a:rPr>
              <a:t>Fixing Long-Term Care Act, 2021</a:t>
            </a:r>
          </a:p>
        </p:txBody>
      </p:sp>
      <p:sp>
        <p:nvSpPr>
          <p:cNvPr id="11" name="TextBox 12">
            <a:extLst>
              <a:ext uri="{FF2B5EF4-FFF2-40B4-BE49-F238E27FC236}">
                <a16:creationId xmlns:a16="http://schemas.microsoft.com/office/drawing/2014/main" id="{341BFD6D-4B62-40C7-1C72-EACA8073E38D}"/>
              </a:ext>
            </a:extLst>
          </p:cNvPr>
          <p:cNvSpPr txBox="1">
            <a:spLocks noChangeArrowheads="1"/>
          </p:cNvSpPr>
          <p:nvPr/>
        </p:nvSpPr>
        <p:spPr bwMode="auto">
          <a:xfrm>
            <a:off x="5108575" y="2017713"/>
            <a:ext cx="1806575" cy="577850"/>
          </a:xfrm>
          <a:prstGeom prst="rect">
            <a:avLst/>
          </a:prstGeom>
          <a:noFill/>
          <a:ln>
            <a:noFill/>
          </a:ln>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ctr">
              <a:defRPr/>
            </a:pPr>
            <a:r>
              <a:rPr lang="en-US" sz="1575" b="1" i="1" dirty="0">
                <a:latin typeface="Calibri" pitchFamily="34" charset="0"/>
                <a:cs typeface="IrisUPC" pitchFamily="34" charset="-34"/>
              </a:rPr>
              <a:t>Regulation under the FLTCA</a:t>
            </a:r>
            <a:endParaRPr lang="en-US" sz="1575" i="1" dirty="0">
              <a:latin typeface="Calibri" pitchFamily="34" charset="0"/>
              <a:cs typeface="IrisUPC" pitchFamily="34" charset="-34"/>
            </a:endParaRPr>
          </a:p>
        </p:txBody>
      </p:sp>
      <p:sp>
        <p:nvSpPr>
          <p:cNvPr id="12" name="AutoShape 13">
            <a:extLst>
              <a:ext uri="{FF2B5EF4-FFF2-40B4-BE49-F238E27FC236}">
                <a16:creationId xmlns:a16="http://schemas.microsoft.com/office/drawing/2014/main" id="{B6E0AF4C-0510-AD96-A34F-0AE59239A8EC}"/>
              </a:ext>
            </a:extLst>
          </p:cNvPr>
          <p:cNvSpPr>
            <a:spLocks noChangeArrowheads="1"/>
          </p:cNvSpPr>
          <p:nvPr/>
        </p:nvSpPr>
        <p:spPr bwMode="auto">
          <a:xfrm>
            <a:off x="4229100" y="3067050"/>
            <a:ext cx="588963" cy="363538"/>
          </a:xfrm>
          <a:prstGeom prst="leftRightArrow">
            <a:avLst>
              <a:gd name="adj1" fmla="val 50000"/>
              <a:gd name="adj2" fmla="val 32288"/>
            </a:avLst>
          </a:prstGeom>
          <a:solidFill>
            <a:srgbClr val="EAEAEA"/>
          </a:solidFill>
          <a:ln w="9525">
            <a:solidFill>
              <a:srgbClr val="808080"/>
            </a:solidFill>
            <a:miter lim="800000"/>
            <a:headEnd/>
            <a:tailEnd/>
          </a:ln>
        </p:spPr>
        <p:txBody>
          <a:bodyPr wrap="none" anchor="ctr"/>
          <a:lstStyle/>
          <a:p>
            <a:pPr eaLnBrk="1" hangingPunct="1">
              <a:defRPr/>
            </a:pPr>
            <a:endParaRPr lang="en-US" sz="1350" dirty="0">
              <a:latin typeface="Lucida Console" pitchFamily="49" charset="0"/>
              <a:cs typeface="Arial" pitchFamily="34" charset="0"/>
            </a:endParaRPr>
          </a:p>
        </p:txBody>
      </p:sp>
      <p:sp>
        <p:nvSpPr>
          <p:cNvPr id="13" name="Rectangle 15">
            <a:extLst>
              <a:ext uri="{FF2B5EF4-FFF2-40B4-BE49-F238E27FC236}">
                <a16:creationId xmlns:a16="http://schemas.microsoft.com/office/drawing/2014/main" id="{020CB883-F2B4-E44E-0FC8-0EB3D65F00E1}"/>
              </a:ext>
            </a:extLst>
          </p:cNvPr>
          <p:cNvSpPr>
            <a:spLocks noChangeArrowheads="1"/>
          </p:cNvSpPr>
          <p:nvPr/>
        </p:nvSpPr>
        <p:spPr bwMode="auto">
          <a:xfrm>
            <a:off x="1543050" y="5475288"/>
            <a:ext cx="6283325" cy="346075"/>
          </a:xfrm>
          <a:prstGeom prst="rect">
            <a:avLst/>
          </a:prstGeom>
          <a:noFill/>
          <a:ln>
            <a:noFill/>
          </a:ln>
        </p:spPr>
        <p:txBody>
          <a:bodyPr anchor="ctr">
            <a:spAutoFit/>
          </a:bodyPr>
          <a:lstStyle/>
          <a:p>
            <a:pPr eaLnBrk="1" hangingPunct="1">
              <a:defRPr/>
            </a:pPr>
            <a:r>
              <a:rPr lang="en-US" sz="1350" dirty="0">
                <a:latin typeface="Calibri" pitchFamily="34" charset="0"/>
                <a:cs typeface="Times New Roman" pitchFamily="18" charset="0"/>
              </a:rPr>
              <a:t>Read the FLTCA and Regulation online</a:t>
            </a:r>
            <a:r>
              <a:rPr lang="en-US" sz="1650" dirty="0">
                <a:latin typeface="Calibri" pitchFamily="34" charset="0"/>
                <a:cs typeface="Times New Roman" pitchFamily="18" charset="0"/>
              </a:rPr>
              <a:t>: </a:t>
            </a:r>
            <a:r>
              <a:rPr lang="en-CA" sz="1650" b="1" dirty="0">
                <a:latin typeface="Calibri" pitchFamily="34" charset="0"/>
                <a:cs typeface="Arial" pitchFamily="34" charset="0"/>
                <a:hlinkClick r:id="rId2"/>
              </a:rPr>
              <a:t>www.ontario.ca/laws</a:t>
            </a:r>
            <a:endParaRPr lang="en-CA" sz="1650" b="1" dirty="0">
              <a:latin typeface="Calibri" pitchFamily="34" charset="0"/>
              <a:cs typeface="Arial" pitchFamily="34" charset="0"/>
            </a:endParaRPr>
          </a:p>
        </p:txBody>
      </p:sp>
      <p:sp>
        <p:nvSpPr>
          <p:cNvPr id="12297" name="Rectangle 5">
            <a:extLst>
              <a:ext uri="{FF2B5EF4-FFF2-40B4-BE49-F238E27FC236}">
                <a16:creationId xmlns:a16="http://schemas.microsoft.com/office/drawing/2014/main" id="{12875F1E-B4DE-6E38-CFAC-09F523204CD8}"/>
              </a:ext>
            </a:extLst>
          </p:cNvPr>
          <p:cNvSpPr>
            <a:spLocks noChangeArrowheads="1"/>
          </p:cNvSpPr>
          <p:nvPr/>
        </p:nvSpPr>
        <p:spPr bwMode="auto">
          <a:xfrm>
            <a:off x="2198688" y="3308350"/>
            <a:ext cx="12001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900" b="1" i="1">
                <a:latin typeface="Arial Narrow" panose="020B0604020202020204" pitchFamily="34" charset="0"/>
                <a:cs typeface="Arial" panose="020B0604020202020204" pitchFamily="34" charset="0"/>
              </a:rPr>
              <a:t>FIXING LONG</a:t>
            </a:r>
            <a:r>
              <a:rPr lang="en-US" altLang="en-US" sz="900" b="1">
                <a:latin typeface="Arial Narrow" panose="020B0604020202020204" pitchFamily="34" charset="0"/>
                <a:cs typeface="Arial" panose="020B0604020202020204" pitchFamily="34" charset="0"/>
              </a:rPr>
              <a:t>-TERM CARE ACT, 2021</a:t>
            </a:r>
          </a:p>
          <a:p>
            <a:pPr algn="ctr" eaLnBrk="1" hangingPunct="1">
              <a:spcBef>
                <a:spcPct val="0"/>
              </a:spcBef>
              <a:buFontTx/>
              <a:buNone/>
            </a:pPr>
            <a:endParaRPr lang="en-US" altLang="en-US" sz="900" b="1">
              <a:latin typeface="Arial Narrow" panose="020B0604020202020204" pitchFamily="34" charset="0"/>
              <a:cs typeface="Arial" panose="020B0604020202020204" pitchFamily="34" charset="0"/>
            </a:endParaRPr>
          </a:p>
          <a:p>
            <a:pPr algn="ctr" eaLnBrk="1" hangingPunct="1">
              <a:spcBef>
                <a:spcPct val="0"/>
              </a:spcBef>
              <a:buFontTx/>
              <a:buNone/>
            </a:pPr>
            <a:r>
              <a:rPr lang="en-US" altLang="en-US" sz="900" b="1">
                <a:latin typeface="Arial Narrow" panose="020B0604020202020204" pitchFamily="34" charset="0"/>
                <a:cs typeface="Arial" panose="020B0604020202020204" pitchFamily="34" charset="0"/>
              </a:rPr>
              <a:t>Came into force on April 11, 2022*</a:t>
            </a:r>
          </a:p>
          <a:p>
            <a:pPr algn="ctr" eaLnBrk="1" hangingPunct="1">
              <a:spcBef>
                <a:spcPct val="0"/>
              </a:spcBef>
              <a:buFontTx/>
              <a:buNone/>
            </a:pPr>
            <a:endParaRPr lang="en-US" altLang="en-US" sz="900">
              <a:latin typeface="Arial Narrow" panose="020B0604020202020204" pitchFamily="34" charset="0"/>
              <a:cs typeface="Arial" panose="020B0604020202020204" pitchFamily="34" charset="0"/>
            </a:endParaRPr>
          </a:p>
        </p:txBody>
      </p:sp>
      <p:sp>
        <p:nvSpPr>
          <p:cNvPr id="12298" name="Rectangle 5">
            <a:extLst>
              <a:ext uri="{FF2B5EF4-FFF2-40B4-BE49-F238E27FC236}">
                <a16:creationId xmlns:a16="http://schemas.microsoft.com/office/drawing/2014/main" id="{266D0FB3-7AC3-A60E-F097-803928951722}"/>
              </a:ext>
            </a:extLst>
          </p:cNvPr>
          <p:cNvSpPr>
            <a:spLocks noChangeArrowheads="1"/>
          </p:cNvSpPr>
          <p:nvPr/>
        </p:nvSpPr>
        <p:spPr bwMode="auto">
          <a:xfrm>
            <a:off x="5413375" y="3165475"/>
            <a:ext cx="1193800"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900" b="1">
                <a:latin typeface="Arial Narrow" panose="020B0604020202020204" pitchFamily="34" charset="0"/>
                <a:cs typeface="Arial" panose="020B0604020202020204" pitchFamily="34" charset="0"/>
              </a:rPr>
              <a:t>ONTARIO REGULATION 246/22</a:t>
            </a:r>
          </a:p>
          <a:p>
            <a:pPr algn="ctr" eaLnBrk="1" hangingPunct="1">
              <a:spcBef>
                <a:spcPct val="0"/>
              </a:spcBef>
              <a:buFontTx/>
              <a:buNone/>
            </a:pPr>
            <a:r>
              <a:rPr lang="en-US" altLang="en-US" sz="900" b="1">
                <a:latin typeface="Arial Narrow" panose="020B0604020202020204" pitchFamily="34" charset="0"/>
                <a:cs typeface="Arial" panose="020B0604020202020204" pitchFamily="34" charset="0"/>
              </a:rPr>
              <a:t>made under the</a:t>
            </a:r>
          </a:p>
          <a:p>
            <a:pPr algn="ctr" eaLnBrk="1" hangingPunct="1">
              <a:spcBef>
                <a:spcPct val="0"/>
              </a:spcBef>
              <a:buFontTx/>
              <a:buNone/>
            </a:pPr>
            <a:r>
              <a:rPr lang="en-US" altLang="en-US" sz="900" b="1">
                <a:latin typeface="Arial Narrow" panose="020B0604020202020204" pitchFamily="34" charset="0"/>
                <a:cs typeface="Arial" panose="020B0604020202020204" pitchFamily="34" charset="0"/>
              </a:rPr>
              <a:t>FIXING LONG-TERM CARE ACT, 2021</a:t>
            </a:r>
          </a:p>
          <a:p>
            <a:pPr algn="ctr" eaLnBrk="1" hangingPunct="1">
              <a:spcBef>
                <a:spcPct val="0"/>
              </a:spcBef>
              <a:buFontTx/>
              <a:buNone/>
            </a:pPr>
            <a:endParaRPr lang="en-US" altLang="en-US" sz="900" b="1">
              <a:latin typeface="Arial Narrow" panose="020B0604020202020204" pitchFamily="34" charset="0"/>
              <a:cs typeface="Arial" panose="020B0604020202020204" pitchFamily="34" charset="0"/>
            </a:endParaRPr>
          </a:p>
          <a:p>
            <a:pPr algn="ctr" eaLnBrk="1" hangingPunct="1">
              <a:spcBef>
                <a:spcPct val="0"/>
              </a:spcBef>
              <a:buFontTx/>
              <a:buNone/>
            </a:pPr>
            <a:r>
              <a:rPr lang="en-US" altLang="en-US" sz="900" b="1">
                <a:latin typeface="Arial Narrow" panose="020B0604020202020204" pitchFamily="34" charset="0"/>
                <a:cs typeface="Arial" panose="020B0604020202020204" pitchFamily="34" charset="0"/>
              </a:rPr>
              <a:t>Came into force on April 11, 2022**</a:t>
            </a:r>
          </a:p>
          <a:p>
            <a:pPr algn="ctr" eaLnBrk="1" hangingPunct="1">
              <a:spcBef>
                <a:spcPct val="0"/>
              </a:spcBef>
              <a:buFontTx/>
              <a:buNone/>
            </a:pPr>
            <a:endParaRPr lang="en-US" altLang="en-US" sz="900">
              <a:latin typeface="Arial Narrow" panose="020B0604020202020204" pitchFamily="34" charset="0"/>
              <a:cs typeface="Arial" panose="020B0604020202020204" pitchFamily="34" charset="0"/>
            </a:endParaRPr>
          </a:p>
        </p:txBody>
      </p:sp>
      <p:pic>
        <p:nvPicPr>
          <p:cNvPr id="12299" name="Picture 2" descr="Ontario Health | Ontario Health">
            <a:extLst>
              <a:ext uri="{FF2B5EF4-FFF2-40B4-BE49-F238E27FC236}">
                <a16:creationId xmlns:a16="http://schemas.microsoft.com/office/drawing/2014/main" id="{6DE3CB95-3A97-1E91-15FF-8CC5AC2A36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5588" y="2579688"/>
            <a:ext cx="628650" cy="28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0" name="Picture 2" descr="Ontario Health | Ontario Health">
            <a:extLst>
              <a:ext uri="{FF2B5EF4-FFF2-40B4-BE49-F238E27FC236}">
                <a16:creationId xmlns:a16="http://schemas.microsoft.com/office/drawing/2014/main" id="{930DBB06-F15E-CC6D-4CB3-F0CFCBF502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2638" y="2579688"/>
            <a:ext cx="62865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1" name="TextBox 4">
            <a:extLst>
              <a:ext uri="{FF2B5EF4-FFF2-40B4-BE49-F238E27FC236}">
                <a16:creationId xmlns:a16="http://schemas.microsoft.com/office/drawing/2014/main" id="{09D86226-AB17-935B-9BDE-8B3E766559FE}"/>
              </a:ext>
            </a:extLst>
          </p:cNvPr>
          <p:cNvSpPr txBox="1">
            <a:spLocks noChangeArrowheads="1"/>
          </p:cNvSpPr>
          <p:nvPr/>
        </p:nvSpPr>
        <p:spPr bwMode="auto">
          <a:xfrm flipH="1">
            <a:off x="2087563" y="4800600"/>
            <a:ext cx="14779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900"/>
              <a:t>Replaces the </a:t>
            </a:r>
            <a:r>
              <a:rPr lang="en-US" altLang="en-US" sz="900" i="1"/>
              <a:t>Long-Term Care Homes Act, 2017</a:t>
            </a:r>
            <a:endParaRPr lang="en-US" altLang="en-US" sz="900"/>
          </a:p>
        </p:txBody>
      </p:sp>
      <p:sp>
        <p:nvSpPr>
          <p:cNvPr id="12302" name="TextBox 6">
            <a:extLst>
              <a:ext uri="{FF2B5EF4-FFF2-40B4-BE49-F238E27FC236}">
                <a16:creationId xmlns:a16="http://schemas.microsoft.com/office/drawing/2014/main" id="{E06248DE-A390-3D2B-F511-711DF8CDDFD9}"/>
              </a:ext>
            </a:extLst>
          </p:cNvPr>
          <p:cNvSpPr txBox="1">
            <a:spLocks noChangeArrowheads="1"/>
          </p:cNvSpPr>
          <p:nvPr/>
        </p:nvSpPr>
        <p:spPr bwMode="auto">
          <a:xfrm>
            <a:off x="5335588" y="4800600"/>
            <a:ext cx="15224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900"/>
              <a:t>Replaces O. Reg. 79/10 made under the </a:t>
            </a:r>
            <a:r>
              <a:rPr lang="en-US" altLang="en-US" sz="900" i="1"/>
              <a:t>Long-Term Care Homes Act, 2017</a:t>
            </a:r>
            <a:endParaRPr lang="en-US" altLang="en-US" sz="900"/>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6C632-5E95-A66F-7835-59816CA759E0}"/>
              </a:ext>
            </a:extLst>
          </p:cNvPr>
          <p:cNvSpPr>
            <a:spLocks noGrp="1"/>
          </p:cNvSpPr>
          <p:nvPr>
            <p:ph type="title"/>
          </p:nvPr>
        </p:nvSpPr>
        <p:spPr/>
        <p:txBody>
          <a:bodyPr/>
          <a:lstStyle/>
          <a:p>
            <a:pPr>
              <a:defRPr/>
            </a:pPr>
            <a:endParaRPr lang="en-US" dirty="0"/>
          </a:p>
        </p:txBody>
      </p:sp>
      <p:sp>
        <p:nvSpPr>
          <p:cNvPr id="74755" name="Text Placeholder 2">
            <a:extLst>
              <a:ext uri="{FF2B5EF4-FFF2-40B4-BE49-F238E27FC236}">
                <a16:creationId xmlns:a16="http://schemas.microsoft.com/office/drawing/2014/main" id="{E8E45B86-E830-C76A-8AD0-13FD982875AA}"/>
              </a:ext>
            </a:extLst>
          </p:cNvPr>
          <p:cNvSpPr>
            <a:spLocks noGrp="1" noChangeArrowheads="1"/>
          </p:cNvSpPr>
          <p:nvPr>
            <p:ph type="body" idx="1"/>
          </p:nvPr>
        </p:nvSpPr>
        <p:spPr>
          <a:xfrm>
            <a:off x="696913" y="2133600"/>
            <a:ext cx="7772400" cy="1500188"/>
          </a:xfrm>
        </p:spPr>
        <p:txBody>
          <a:bodyPr/>
          <a:lstStyle/>
          <a:p>
            <a:pPr algn="ctr"/>
            <a:r>
              <a:rPr lang="en-US" altLang="en-US" sz="4000" b="1">
                <a:latin typeface="Calibri" panose="020F0502020204030204" pitchFamily="34" charset="0"/>
                <a:cs typeface="Calibri" panose="020F0502020204030204" pitchFamily="34" charset="0"/>
              </a:rPr>
              <a:t>ABUSE AND NEGLECT</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Box 3">
            <a:extLst>
              <a:ext uri="{FF2B5EF4-FFF2-40B4-BE49-F238E27FC236}">
                <a16:creationId xmlns:a16="http://schemas.microsoft.com/office/drawing/2014/main" id="{5A1510DE-3366-D52D-BA45-B5AF01FC941B}"/>
              </a:ext>
            </a:extLst>
          </p:cNvPr>
          <p:cNvSpPr txBox="1">
            <a:spLocks noChangeArrowheads="1"/>
          </p:cNvSpPr>
          <p:nvPr/>
        </p:nvSpPr>
        <p:spPr bwMode="auto">
          <a:xfrm>
            <a:off x="2339975" y="260350"/>
            <a:ext cx="62039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latin typeface="Calibri" panose="020F0502020204030204" pitchFamily="34" charset="0"/>
                <a:cs typeface="Times New Roman" panose="02020603050405020304" pitchFamily="18" charset="0"/>
              </a:rPr>
              <a:t>Legislative Components: Abuse Prevention in LTCHs</a:t>
            </a:r>
          </a:p>
        </p:txBody>
      </p:sp>
      <p:sp>
        <p:nvSpPr>
          <p:cNvPr id="75779" name="Rectangle 4">
            <a:extLst>
              <a:ext uri="{FF2B5EF4-FFF2-40B4-BE49-F238E27FC236}">
                <a16:creationId xmlns:a16="http://schemas.microsoft.com/office/drawing/2014/main" id="{BF2B69D2-0F90-F6EB-E289-31B56C96A41B}"/>
              </a:ext>
            </a:extLst>
          </p:cNvPr>
          <p:cNvSpPr>
            <a:spLocks noChangeArrowheads="1"/>
          </p:cNvSpPr>
          <p:nvPr/>
        </p:nvSpPr>
        <p:spPr bwMode="auto">
          <a:xfrm>
            <a:off x="457200" y="1885950"/>
            <a:ext cx="8229600" cy="385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900"/>
              </a:spcAft>
              <a:buFont typeface="Wingdings" pitchFamily="2" charset="2"/>
              <a:buChar char="§"/>
            </a:pPr>
            <a:r>
              <a:rPr lang="en-CA" altLang="en-US" sz="2400">
                <a:latin typeface="Calibri" panose="020F0502020204030204" pitchFamily="34" charset="0"/>
                <a:cs typeface="Arial" panose="020B0604020202020204" pitchFamily="34" charset="0"/>
              </a:rPr>
              <a:t>Definitions of Abuse</a:t>
            </a:r>
          </a:p>
          <a:p>
            <a:pPr eaLnBrk="1" hangingPunct="1">
              <a:spcBef>
                <a:spcPct val="0"/>
              </a:spcBef>
              <a:spcAft>
                <a:spcPts val="900"/>
              </a:spcAft>
              <a:buFont typeface="Wingdings" pitchFamily="2" charset="2"/>
              <a:buChar char="§"/>
            </a:pPr>
            <a:r>
              <a:rPr lang="en-CA" altLang="en-US" sz="2400">
                <a:latin typeface="Calibri" panose="020F0502020204030204" pitchFamily="34" charset="0"/>
                <a:cs typeface="Arial" panose="020B0604020202020204" pitchFamily="34" charset="0"/>
              </a:rPr>
              <a:t>Residents’ Bill of Rights</a:t>
            </a:r>
          </a:p>
          <a:p>
            <a:pPr eaLnBrk="1" hangingPunct="1">
              <a:spcBef>
                <a:spcPct val="0"/>
              </a:spcBef>
              <a:spcAft>
                <a:spcPts val="900"/>
              </a:spcAft>
              <a:buFont typeface="Wingdings" pitchFamily="2" charset="2"/>
              <a:buChar char="§"/>
            </a:pPr>
            <a:r>
              <a:rPr lang="en-CA" altLang="en-US" sz="2400">
                <a:latin typeface="Calibri" panose="020F0502020204030204" pitchFamily="34" charset="0"/>
                <a:cs typeface="Arial" panose="020B0604020202020204" pitchFamily="34" charset="0"/>
              </a:rPr>
              <a:t>Licensee obligation to protect residents (“Duty to Protect”)</a:t>
            </a:r>
          </a:p>
          <a:p>
            <a:pPr eaLnBrk="1" hangingPunct="1">
              <a:spcBef>
                <a:spcPct val="0"/>
              </a:spcBef>
              <a:spcAft>
                <a:spcPts val="900"/>
              </a:spcAft>
              <a:buFont typeface="Wingdings" pitchFamily="2" charset="2"/>
              <a:buChar char="§"/>
            </a:pPr>
            <a:r>
              <a:rPr lang="en-CA" altLang="en-US" sz="2400">
                <a:latin typeface="Calibri" panose="020F0502020204030204" pitchFamily="34" charset="0"/>
                <a:cs typeface="Arial" panose="020B0604020202020204" pitchFamily="34" charset="0"/>
              </a:rPr>
              <a:t>Reporting to Director by anyone</a:t>
            </a:r>
          </a:p>
          <a:p>
            <a:pPr eaLnBrk="1" hangingPunct="1">
              <a:spcBef>
                <a:spcPct val="0"/>
              </a:spcBef>
              <a:spcAft>
                <a:spcPts val="900"/>
              </a:spcAft>
              <a:buFont typeface="Wingdings" pitchFamily="2" charset="2"/>
              <a:buChar char="§"/>
            </a:pPr>
            <a:r>
              <a:rPr lang="en-CA" altLang="en-US" sz="2400">
                <a:latin typeface="Calibri" panose="020F0502020204030204" pitchFamily="34" charset="0"/>
                <a:cs typeface="Arial" panose="020B0604020202020204" pitchFamily="34" charset="0"/>
              </a:rPr>
              <a:t>Licensee obligations r/t reporting, investigations, action</a:t>
            </a:r>
          </a:p>
          <a:p>
            <a:pPr eaLnBrk="1" hangingPunct="1">
              <a:spcBef>
                <a:spcPct val="0"/>
              </a:spcBef>
              <a:spcAft>
                <a:spcPts val="900"/>
              </a:spcAft>
              <a:buFont typeface="Wingdings" pitchFamily="2" charset="2"/>
              <a:buChar char="§"/>
            </a:pPr>
            <a:r>
              <a:rPr lang="en-CA" altLang="en-US" sz="2400">
                <a:latin typeface="Calibri" panose="020F0502020204030204" pitchFamily="34" charset="0"/>
                <a:cs typeface="Arial" panose="020B0604020202020204" pitchFamily="34" charset="0"/>
              </a:rPr>
              <a:t>Policies </a:t>
            </a:r>
          </a:p>
          <a:p>
            <a:pPr eaLnBrk="1" hangingPunct="1">
              <a:spcBef>
                <a:spcPct val="0"/>
              </a:spcBef>
              <a:spcAft>
                <a:spcPts val="900"/>
              </a:spcAft>
              <a:buFont typeface="Wingdings" pitchFamily="2" charset="2"/>
              <a:buChar char="§"/>
            </a:pPr>
            <a:r>
              <a:rPr lang="en-CA" altLang="en-US" sz="2400">
                <a:latin typeface="Calibri" panose="020F0502020204030204" pitchFamily="34" charset="0"/>
                <a:cs typeface="Arial" panose="020B0604020202020204" pitchFamily="34" charset="0"/>
              </a:rPr>
              <a:t>Staff Orientation and Mandatory Training</a:t>
            </a:r>
          </a:p>
          <a:p>
            <a:pPr eaLnBrk="1" hangingPunct="1">
              <a:spcBef>
                <a:spcPct val="0"/>
              </a:spcBef>
              <a:spcAft>
                <a:spcPts val="900"/>
              </a:spcAft>
              <a:buFont typeface="Wingdings" pitchFamily="2" charset="2"/>
              <a:buChar char="§"/>
            </a:pPr>
            <a:r>
              <a:rPr lang="en-CA" altLang="en-US" sz="2400">
                <a:latin typeface="Calibri" panose="020F0502020204030204" pitchFamily="34" charset="0"/>
                <a:cs typeface="Arial" panose="020B0604020202020204" pitchFamily="34" charset="0"/>
              </a:rPr>
              <a:t>Screening measures</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Box 3">
            <a:extLst>
              <a:ext uri="{FF2B5EF4-FFF2-40B4-BE49-F238E27FC236}">
                <a16:creationId xmlns:a16="http://schemas.microsoft.com/office/drawing/2014/main" id="{2A857FA8-4B6B-9BFD-484A-531A0A06793E}"/>
              </a:ext>
            </a:extLst>
          </p:cNvPr>
          <p:cNvSpPr txBox="1">
            <a:spLocks noChangeArrowheads="1"/>
          </p:cNvSpPr>
          <p:nvPr/>
        </p:nvSpPr>
        <p:spPr bwMode="auto">
          <a:xfrm>
            <a:off x="2627313" y="260350"/>
            <a:ext cx="56165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FLTCA: Prevention of Abuse and Neglect</a:t>
            </a:r>
          </a:p>
        </p:txBody>
      </p:sp>
      <p:graphicFrame>
        <p:nvGraphicFramePr>
          <p:cNvPr id="6" name="Group 71">
            <a:extLst>
              <a:ext uri="{FF2B5EF4-FFF2-40B4-BE49-F238E27FC236}">
                <a16:creationId xmlns:a16="http://schemas.microsoft.com/office/drawing/2014/main" id="{FF74851E-49E4-0520-B428-FB144F5E647E}"/>
              </a:ext>
            </a:extLst>
          </p:cNvPr>
          <p:cNvGraphicFramePr>
            <a:graphicFrameLocks/>
          </p:cNvGraphicFramePr>
          <p:nvPr/>
        </p:nvGraphicFramePr>
        <p:xfrm>
          <a:off x="800100" y="1714500"/>
          <a:ext cx="6800850" cy="3821113"/>
        </p:xfrm>
        <a:graphic>
          <a:graphicData uri="http://schemas.openxmlformats.org/drawingml/2006/table">
            <a:tbl>
              <a:tblPr/>
              <a:tblGrid>
                <a:gridCol w="1733550">
                  <a:extLst>
                    <a:ext uri="{9D8B030D-6E8A-4147-A177-3AD203B41FA5}">
                      <a16:colId xmlns:a16="http://schemas.microsoft.com/office/drawing/2014/main" val="20000"/>
                    </a:ext>
                  </a:extLst>
                </a:gridCol>
                <a:gridCol w="5067300">
                  <a:extLst>
                    <a:ext uri="{9D8B030D-6E8A-4147-A177-3AD203B41FA5}">
                      <a16:colId xmlns:a16="http://schemas.microsoft.com/office/drawing/2014/main" val="20001"/>
                    </a:ext>
                  </a:extLst>
                </a:gridCol>
              </a:tblGrid>
              <a:tr h="419751">
                <a:tc gridSpan="2">
                  <a:txBody>
                    <a:bodyPr/>
                    <a:lstStyle/>
                    <a:p>
                      <a:pPr marL="0" marR="0" lvl="0" indent="0" algn="ctr" defTabSz="914400" rtl="0" eaLnBrk="1" fontAlgn="base" latinLnBrk="0" hangingPunct="1">
                        <a:lnSpc>
                          <a:spcPct val="100000"/>
                        </a:lnSpc>
                        <a:spcBef>
                          <a:spcPct val="0"/>
                        </a:spcBef>
                        <a:spcAft>
                          <a:spcPct val="25000"/>
                        </a:spcAft>
                        <a:buClr>
                          <a:schemeClr val="tx1"/>
                        </a:buClr>
                        <a:buSzPct val="110000"/>
                        <a:buFont typeface="Times" pitchFamily="18" charset="0"/>
                        <a:buNone/>
                        <a:tabLst/>
                      </a:pPr>
                      <a:r>
                        <a:rPr kumimoji="0" lang="en-CA" sz="1500" b="1" i="0" u="none" strike="noStrike" cap="none" normalizeH="0" baseline="0" dirty="0">
                          <a:ln>
                            <a:noFill/>
                          </a:ln>
                          <a:solidFill>
                            <a:schemeClr val="bg1"/>
                          </a:solidFill>
                          <a:effectLst/>
                          <a:latin typeface="Calibri" pitchFamily="34" charset="0"/>
                        </a:rPr>
                        <a:t>Definitions  </a:t>
                      </a:r>
                    </a:p>
                  </a:txBody>
                  <a:tcPr marL="68580" marR="68580" marT="34288" marB="3428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hMerge="1">
                  <a:txBody>
                    <a:bodyPr/>
                    <a:lstStyle/>
                    <a:p>
                      <a:endParaRPr lang="en-CA"/>
                    </a:p>
                  </a:txBody>
                  <a:tcPr/>
                </a:tc>
                <a:extLst>
                  <a:ext uri="{0D108BD9-81ED-4DB2-BD59-A6C34878D82A}">
                    <a16:rowId xmlns:a16="http://schemas.microsoft.com/office/drawing/2014/main" val="10000"/>
                  </a:ext>
                </a:extLst>
              </a:tr>
              <a:tr h="395706">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r>
                        <a:rPr kumimoji="0" lang="en-CA" sz="1200" b="1" i="0" u="none" strike="noStrike" cap="none" normalizeH="0" baseline="0" dirty="0">
                          <a:ln>
                            <a:noFill/>
                          </a:ln>
                          <a:solidFill>
                            <a:schemeClr val="tx1"/>
                          </a:solidFill>
                          <a:effectLst/>
                          <a:latin typeface="Calibri" pitchFamily="34" charset="0"/>
                        </a:rPr>
                        <a:t>Abuse </a:t>
                      </a:r>
                      <a:endParaRPr kumimoji="0" lang="en-CA" sz="1500" b="1" i="0" u="none" strike="noStrike" cap="none" normalizeH="0" baseline="0" dirty="0">
                        <a:ln>
                          <a:noFill/>
                        </a:ln>
                        <a:solidFill>
                          <a:schemeClr val="tx1"/>
                        </a:solidFill>
                        <a:effectLst/>
                        <a:latin typeface="Calibri" pitchFamily="34" charset="0"/>
                      </a:endParaRPr>
                    </a:p>
                  </a:txBody>
                  <a:tcPr marL="68580" marR="68580"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0"/>
                        </a:spcAft>
                        <a:buClr>
                          <a:schemeClr val="tx1"/>
                        </a:buClr>
                        <a:buSzPct val="110000"/>
                        <a:buFont typeface="Times" pitchFamily="18" charset="0"/>
                        <a:buNone/>
                        <a:tabLst/>
                      </a:pPr>
                      <a:r>
                        <a:rPr kumimoji="0" lang="en-CA" sz="1200" b="0" i="0" u="none" strike="noStrike" kern="1200" cap="none" normalizeH="0" baseline="0" dirty="0">
                          <a:ln>
                            <a:noFill/>
                          </a:ln>
                          <a:solidFill>
                            <a:schemeClr val="tx1"/>
                          </a:solidFill>
                          <a:effectLst/>
                          <a:latin typeface="Calibri" pitchFamily="34" charset="0"/>
                          <a:ea typeface="+mn-ea"/>
                          <a:cs typeface="Calibri" panose="020F0502020204030204" pitchFamily="34" charset="0"/>
                        </a:rPr>
                        <a:t>Emotional, Financial, Physical, Sexual, Verbal</a:t>
                      </a:r>
                      <a:endParaRPr kumimoji="0" lang="en-CA" sz="12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57123">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r>
                        <a:rPr kumimoji="0" lang="en-CA" sz="1200" b="1" i="0" u="none" strike="noStrike" cap="none" normalizeH="0" baseline="0" dirty="0">
                          <a:ln>
                            <a:noFill/>
                          </a:ln>
                          <a:solidFill>
                            <a:schemeClr val="tx1"/>
                          </a:solidFill>
                          <a:effectLst/>
                          <a:latin typeface="Calibri" pitchFamily="34" charset="0"/>
                          <a:cs typeface="Calibri" panose="020F0502020204030204" pitchFamily="34" charset="0"/>
                        </a:rPr>
                        <a:t>Neglect </a:t>
                      </a:r>
                    </a:p>
                  </a:txBody>
                  <a:tcPr marL="68580" marR="68580"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T</a:t>
                      </a:r>
                      <a:r>
                        <a:rPr lang="en-CA" sz="1200" dirty="0">
                          <a:effectLst/>
                          <a:latin typeface="Calibri" panose="020F0502020204030204" pitchFamily="34" charset="0"/>
                          <a:cs typeface="Calibri" panose="020F0502020204030204" pitchFamily="34" charset="0"/>
                        </a:rPr>
                        <a:t>he failure to provide a resident with the treatment, care, services or assistance required for health, safety or well-being, and includes inaction or a pattern of inaction that jeopardizes the health, safety or well-being of one or more residents.</a:t>
                      </a:r>
                      <a:endParaRPr kumimoji="0" lang="en-CA" sz="12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82840">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kumimoji="0" lang="en-CA" sz="1200" b="1" i="0" u="none" strike="noStrike" cap="none" normalizeH="0" baseline="0" dirty="0">
                          <a:ln>
                            <a:noFill/>
                          </a:ln>
                          <a:solidFill>
                            <a:schemeClr val="tx1"/>
                          </a:solidFill>
                          <a:effectLst/>
                          <a:latin typeface="Calibri" pitchFamily="34" charset="0"/>
                          <a:cs typeface="Calibri" panose="020F0502020204030204" pitchFamily="34" charset="0"/>
                        </a:rPr>
                        <a:t>Retaliation</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kumimoji="0" lang="en-CA" sz="1200" b="1" i="0" u="none" strike="noStrike" cap="none" normalizeH="0" baseline="0" dirty="0">
                          <a:ln>
                            <a:noFill/>
                          </a:ln>
                          <a:solidFill>
                            <a:schemeClr val="tx1"/>
                          </a:solidFill>
                          <a:effectLst/>
                          <a:latin typeface="Calibri" pitchFamily="34" charset="0"/>
                          <a:cs typeface="Calibri" panose="020F0502020204030204" pitchFamily="34" charset="0"/>
                        </a:rPr>
                        <a:t>FLTCA, s. 30(3) </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CA" sz="1200" dirty="0">
                          <a:latin typeface="Calibri" panose="020F0502020204030204" pitchFamily="34" charset="0"/>
                          <a:cs typeface="Calibri" panose="020F0502020204030204" pitchFamily="34" charset="0"/>
                        </a:rPr>
                        <a:t>The following constitute retaliation:</a:t>
                      </a:r>
                    </a:p>
                    <a:p>
                      <a:r>
                        <a:rPr lang="en-CA" sz="1200" dirty="0">
                          <a:latin typeface="Calibri" panose="020F0502020204030204" pitchFamily="34" charset="0"/>
                          <a:cs typeface="Calibri" panose="020F0502020204030204" pitchFamily="34" charset="0"/>
                        </a:rPr>
                        <a:t>1. Dismissing a staff member.</a:t>
                      </a:r>
                    </a:p>
                    <a:p>
                      <a:r>
                        <a:rPr lang="en-CA" sz="1200" dirty="0">
                          <a:latin typeface="Calibri" panose="020F0502020204030204" pitchFamily="34" charset="0"/>
                          <a:cs typeface="Calibri" panose="020F0502020204030204" pitchFamily="34" charset="0"/>
                        </a:rPr>
                        <a:t>2. Disciplining or suspending a staff member.</a:t>
                      </a:r>
                    </a:p>
                    <a:p>
                      <a:r>
                        <a:rPr lang="en-CA" sz="1200" dirty="0">
                          <a:latin typeface="Calibri" panose="020F0502020204030204" pitchFamily="34" charset="0"/>
                          <a:cs typeface="Calibri" panose="020F0502020204030204" pitchFamily="34" charset="0"/>
                        </a:rPr>
                        <a:t>3. Imposing a penalty upon any person.</a:t>
                      </a:r>
                    </a:p>
                    <a:p>
                      <a:r>
                        <a:rPr lang="en-CA" sz="1200" dirty="0">
                          <a:latin typeface="Calibri" panose="020F0502020204030204" pitchFamily="34" charset="0"/>
                          <a:cs typeface="Calibri" panose="020F0502020204030204" pitchFamily="34" charset="0"/>
                        </a:rPr>
                        <a:t>4. Intimidating, coercing or harassing any person. </a:t>
                      </a:r>
                      <a:endParaRPr kumimoji="0" lang="en-CA" sz="12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65693">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dirty="0">
                          <a:latin typeface="Calibri" panose="020F0502020204030204" pitchFamily="34" charset="0"/>
                          <a:cs typeface="Calibri" panose="020F0502020204030204" pitchFamily="34" charset="0"/>
                        </a:rPr>
                        <a:t>No retaliation against residents</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dirty="0">
                          <a:latin typeface="Calibri" panose="020F0502020204030204" pitchFamily="34" charset="0"/>
                          <a:cs typeface="Calibri" panose="020F0502020204030204" pitchFamily="34" charset="0"/>
                        </a:rPr>
                        <a:t>FLTCA, s. 30(4)</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88" marB="3428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CA" sz="1200" dirty="0">
                          <a:latin typeface="Calibri" panose="020F0502020204030204" pitchFamily="34" charset="0"/>
                          <a:cs typeface="Calibri" panose="020F0502020204030204" pitchFamily="34" charset="0"/>
                        </a:rPr>
                        <a:t>A resident shall not be discharged from a long-term care home, threatened with discharge, or in any way be subjected to discriminatory treatment even if the resident or another person acted maliciously or in bad faith, and no family member of a resident, substitute decision-maker of a resident, or person of importance to a resident shall be threatened with the possibility of any of those being done to the resident.</a:t>
                      </a:r>
                      <a:endParaRPr kumimoji="0" lang="en-CA" sz="12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88" marB="3428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Box 3">
            <a:extLst>
              <a:ext uri="{FF2B5EF4-FFF2-40B4-BE49-F238E27FC236}">
                <a16:creationId xmlns:a16="http://schemas.microsoft.com/office/drawing/2014/main" id="{19E3F4AD-A314-B0FC-8C76-4BBA443881E5}"/>
              </a:ext>
            </a:extLst>
          </p:cNvPr>
          <p:cNvSpPr txBox="1">
            <a:spLocks noChangeArrowheads="1"/>
          </p:cNvSpPr>
          <p:nvPr/>
        </p:nvSpPr>
        <p:spPr bwMode="auto">
          <a:xfrm>
            <a:off x="2484438" y="333375"/>
            <a:ext cx="6119812"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i="1">
                <a:latin typeface="Calibri" panose="020F0502020204030204" pitchFamily="34" charset="0"/>
                <a:cs typeface="Times New Roman" panose="02020603050405020304" pitchFamily="18" charset="0"/>
              </a:rPr>
              <a:t>FLTCA</a:t>
            </a:r>
            <a:r>
              <a:rPr lang="en-US" altLang="en-US" sz="4000" b="1">
                <a:latin typeface="Calibri" panose="020F0502020204030204" pitchFamily="34" charset="0"/>
                <a:cs typeface="Times New Roman" panose="02020603050405020304" pitchFamily="18" charset="0"/>
              </a:rPr>
              <a:t>: Prevention of </a:t>
            </a:r>
          </a:p>
          <a:p>
            <a:pPr algn="ctr"/>
            <a:r>
              <a:rPr lang="en-US" altLang="en-US" sz="4000" b="1">
                <a:latin typeface="Calibri" panose="020F0502020204030204" pitchFamily="34" charset="0"/>
                <a:cs typeface="Times New Roman" panose="02020603050405020304" pitchFamily="18" charset="0"/>
              </a:rPr>
              <a:t>Abuse and Neglect</a:t>
            </a:r>
          </a:p>
        </p:txBody>
      </p:sp>
      <p:graphicFrame>
        <p:nvGraphicFramePr>
          <p:cNvPr id="5" name="Group 71">
            <a:extLst>
              <a:ext uri="{FF2B5EF4-FFF2-40B4-BE49-F238E27FC236}">
                <a16:creationId xmlns:a16="http://schemas.microsoft.com/office/drawing/2014/main" id="{702B961D-3E4E-8919-ADF4-9E9251FBD6A9}"/>
              </a:ext>
            </a:extLst>
          </p:cNvPr>
          <p:cNvGraphicFramePr>
            <a:graphicFrameLocks/>
          </p:cNvGraphicFramePr>
          <p:nvPr/>
        </p:nvGraphicFramePr>
        <p:xfrm>
          <a:off x="742950" y="1771650"/>
          <a:ext cx="7200900" cy="3946525"/>
        </p:xfrm>
        <a:graphic>
          <a:graphicData uri="http://schemas.openxmlformats.org/drawingml/2006/table">
            <a:tbl>
              <a:tblPr/>
              <a:tblGrid>
                <a:gridCol w="1835524">
                  <a:extLst>
                    <a:ext uri="{9D8B030D-6E8A-4147-A177-3AD203B41FA5}">
                      <a16:colId xmlns:a16="http://schemas.microsoft.com/office/drawing/2014/main" val="20000"/>
                    </a:ext>
                  </a:extLst>
                </a:gridCol>
                <a:gridCol w="5365376">
                  <a:extLst>
                    <a:ext uri="{9D8B030D-6E8A-4147-A177-3AD203B41FA5}">
                      <a16:colId xmlns:a16="http://schemas.microsoft.com/office/drawing/2014/main" val="20001"/>
                    </a:ext>
                  </a:extLst>
                </a:gridCol>
              </a:tblGrid>
              <a:tr h="483663">
                <a:tc gridSpan="2">
                  <a:txBody>
                    <a:bodyPr/>
                    <a:lstStyle/>
                    <a:p>
                      <a:pPr marL="0" marR="0" lvl="0" indent="0" algn="ctr" defTabSz="914400" rtl="0" eaLnBrk="1" fontAlgn="base" latinLnBrk="0" hangingPunct="1">
                        <a:lnSpc>
                          <a:spcPct val="100000"/>
                        </a:lnSpc>
                        <a:spcBef>
                          <a:spcPct val="0"/>
                        </a:spcBef>
                        <a:spcAft>
                          <a:spcPct val="25000"/>
                        </a:spcAft>
                        <a:buClr>
                          <a:schemeClr val="tx1"/>
                        </a:buClr>
                        <a:buSzPct val="110000"/>
                        <a:buFont typeface="Times" pitchFamily="18" charset="0"/>
                        <a:buNone/>
                        <a:tabLst/>
                      </a:pPr>
                      <a:r>
                        <a:rPr kumimoji="0" lang="en-CA" sz="1500" b="1" i="0" u="none" strike="noStrike" cap="none" normalizeH="0" baseline="0" dirty="0">
                          <a:ln>
                            <a:noFill/>
                          </a:ln>
                          <a:solidFill>
                            <a:schemeClr val="bg1"/>
                          </a:solidFill>
                          <a:effectLst/>
                          <a:latin typeface="Calibri" pitchFamily="34" charset="0"/>
                        </a:rPr>
                        <a:t>Requirements</a:t>
                      </a:r>
                    </a:p>
                  </a:txBody>
                  <a:tcPr marL="68580" marR="68580" marT="34299" marB="3429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hMerge="1">
                  <a:txBody>
                    <a:bodyPr/>
                    <a:lstStyle/>
                    <a:p>
                      <a:endParaRPr lang="en-CA"/>
                    </a:p>
                  </a:txBody>
                  <a:tcPr/>
                </a:tc>
                <a:extLst>
                  <a:ext uri="{0D108BD9-81ED-4DB2-BD59-A6C34878D82A}">
                    <a16:rowId xmlns:a16="http://schemas.microsoft.com/office/drawing/2014/main" val="10000"/>
                  </a:ext>
                </a:extLst>
              </a:tr>
              <a:tr h="2415943">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dirty="0">
                          <a:latin typeface="Calibri" panose="020F0502020204030204" pitchFamily="34" charset="0"/>
                          <a:cs typeface="Calibri" panose="020F0502020204030204" pitchFamily="34" charset="0"/>
                        </a:rPr>
                        <a:t>Residents’ Bill of Rights</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i="1" dirty="0">
                          <a:latin typeface="Calibri" panose="020F0502020204030204" pitchFamily="34" charset="0"/>
                          <a:cs typeface="Calibri" panose="020F0502020204030204" pitchFamily="34" charset="0"/>
                        </a:rPr>
                        <a:t>FLTCA</a:t>
                      </a:r>
                      <a:r>
                        <a:rPr lang="en-CA" sz="1200" b="1" dirty="0">
                          <a:latin typeface="Calibri" panose="020F0502020204030204" pitchFamily="34" charset="0"/>
                          <a:cs typeface="Calibri" panose="020F0502020204030204" pitchFamily="34" charset="0"/>
                        </a:rPr>
                        <a:t>, s. 3 (1) </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99" marB="342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400" b="0" i="0" u="none" strike="noStrike" cap="none" normalizeH="0" baseline="0" dirty="0">
                          <a:ln>
                            <a:noFill/>
                          </a:ln>
                          <a:solidFill>
                            <a:schemeClr val="tx1"/>
                          </a:solidFill>
                          <a:effectLst/>
                          <a:latin typeface="Calibri" pitchFamily="34" charset="0"/>
                          <a:cs typeface="Calibri" panose="020F0502020204030204" pitchFamily="34" charset="0"/>
                        </a:rPr>
                        <a:t>Licensees shall ensure that the following rights of residents are fully respected and promoted (select provisions):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400" b="0" i="0" u="none" strike="noStrike" cap="none" normalizeH="0" baseline="0" dirty="0">
                          <a:ln>
                            <a:noFill/>
                          </a:ln>
                          <a:solidFill>
                            <a:schemeClr val="tx1"/>
                          </a:solidFill>
                          <a:effectLst/>
                          <a:latin typeface="Calibri" pitchFamily="34" charset="0"/>
                          <a:cs typeface="Calibri" panose="020F0502020204030204" pitchFamily="34" charset="0"/>
                        </a:rPr>
                        <a:t>1. </a:t>
                      </a:r>
                      <a:r>
                        <a:rPr lang="en-CA" sz="1400" dirty="0">
                          <a:latin typeface="Calibri" panose="020F0502020204030204" pitchFamily="34" charset="0"/>
                          <a:cs typeface="Calibri" panose="020F0502020204030204" pitchFamily="34" charset="0"/>
                        </a:rPr>
                        <a:t>Every resident has the right to be treated with courtesy and respect and in a way that fully recognizes the resident’s </a:t>
                      </a:r>
                      <a:r>
                        <a:rPr lang="en-CA" sz="1400" b="1" dirty="0">
                          <a:latin typeface="Calibri" panose="020F0502020204030204" pitchFamily="34" charset="0"/>
                          <a:cs typeface="Calibri" panose="020F0502020204030204" pitchFamily="34" charset="0"/>
                        </a:rPr>
                        <a:t>inherent dignity, worth </a:t>
                      </a:r>
                      <a:r>
                        <a:rPr lang="en-CA" sz="1400" dirty="0">
                          <a:latin typeface="Calibri" panose="020F0502020204030204" pitchFamily="34" charset="0"/>
                          <a:cs typeface="Calibri" panose="020F0502020204030204" pitchFamily="34" charset="0"/>
                        </a:rPr>
                        <a:t>and individuality, </a:t>
                      </a:r>
                      <a:r>
                        <a:rPr lang="en-CA" sz="1400" b="1" dirty="0">
                          <a:latin typeface="Calibri" panose="020F0502020204030204" pitchFamily="34" charset="0"/>
                          <a:cs typeface="Calibri" panose="020F0502020204030204" pitchFamily="34" charset="0"/>
                        </a:rPr>
                        <a:t>regardless of their race, ancestry, place of origin, colour, ethnic origin, citizenship, creed, sex, sexual orientation, gender identity, gender expression, age, marital status, family status or disability.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400" b="0" i="0" u="none" strike="noStrike" cap="none" normalizeH="0" baseline="0" dirty="0">
                          <a:ln>
                            <a:noFill/>
                          </a:ln>
                          <a:solidFill>
                            <a:schemeClr val="tx1"/>
                          </a:solidFill>
                          <a:effectLst/>
                          <a:latin typeface="Calibri" pitchFamily="34" charset="0"/>
                          <a:cs typeface="Calibri" panose="020F0502020204030204" pitchFamily="34" charset="0"/>
                        </a:rPr>
                        <a:t>4. Every resident has the right to </a:t>
                      </a:r>
                      <a:r>
                        <a:rPr kumimoji="0" lang="en-CA" sz="1400" b="1" i="0" u="none" strike="noStrike" cap="none" normalizeH="0" baseline="0" dirty="0">
                          <a:ln>
                            <a:noFill/>
                          </a:ln>
                          <a:solidFill>
                            <a:schemeClr val="tx1"/>
                          </a:solidFill>
                          <a:effectLst/>
                          <a:latin typeface="Calibri" pitchFamily="34" charset="0"/>
                          <a:cs typeface="Calibri" panose="020F0502020204030204" pitchFamily="34" charset="0"/>
                        </a:rPr>
                        <a:t>freedom from abuse</a:t>
                      </a:r>
                      <a:r>
                        <a:rPr kumimoji="0" lang="en-CA" sz="1400" b="0" i="0" u="none" strike="noStrike" cap="none" normalizeH="0" baseline="0" dirty="0">
                          <a:ln>
                            <a:noFill/>
                          </a:ln>
                          <a:solidFill>
                            <a:schemeClr val="tx1"/>
                          </a:solidFill>
                          <a:effectLst/>
                          <a:latin typeface="Calibri" pitchFamily="34" charset="0"/>
                          <a:cs typeface="Calibri" panose="020F050202020403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400" b="0" i="0" u="none" strike="noStrike" cap="none" normalizeH="0" baseline="0" dirty="0">
                          <a:ln>
                            <a:noFill/>
                          </a:ln>
                          <a:solidFill>
                            <a:schemeClr val="tx1"/>
                          </a:solidFill>
                          <a:effectLst/>
                          <a:latin typeface="Calibri" pitchFamily="34" charset="0"/>
                          <a:cs typeface="Calibri" panose="020F0502020204030204" pitchFamily="34" charset="0"/>
                        </a:rPr>
                        <a:t>5. Every resident has the right </a:t>
                      </a:r>
                      <a:r>
                        <a:rPr kumimoji="0" lang="en-CA" sz="1400" b="1" i="0" u="none" strike="noStrike" cap="none" normalizeH="0" baseline="0" dirty="0">
                          <a:ln>
                            <a:noFill/>
                          </a:ln>
                          <a:solidFill>
                            <a:schemeClr val="tx1"/>
                          </a:solidFill>
                          <a:effectLst/>
                          <a:latin typeface="Calibri" pitchFamily="34" charset="0"/>
                          <a:cs typeface="Calibri" panose="020F0502020204030204" pitchFamily="34" charset="0"/>
                        </a:rPr>
                        <a:t>to freedom from neglect </a:t>
                      </a:r>
                      <a:r>
                        <a:rPr kumimoji="0" lang="en-CA" sz="1400" b="0" i="0" u="none" strike="noStrike" cap="none" normalizeH="0" baseline="0" dirty="0">
                          <a:ln>
                            <a:noFill/>
                          </a:ln>
                          <a:solidFill>
                            <a:schemeClr val="tx1"/>
                          </a:solidFill>
                          <a:effectLst/>
                          <a:latin typeface="Calibri" pitchFamily="34" charset="0"/>
                          <a:cs typeface="Calibri" panose="020F0502020204030204" pitchFamily="34" charset="0"/>
                        </a:rPr>
                        <a:t>by the licensee or staff.</a:t>
                      </a:r>
                      <a:endParaRPr kumimoji="0" lang="en-CA" sz="12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99" marB="342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46919">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r>
                        <a:rPr kumimoji="0" lang="en-CA" sz="1200" b="1" i="0" u="none" strike="noStrike" cap="none" normalizeH="0" baseline="0" dirty="0">
                          <a:ln>
                            <a:noFill/>
                          </a:ln>
                          <a:solidFill>
                            <a:schemeClr val="tx1"/>
                          </a:solidFill>
                          <a:effectLst/>
                          <a:latin typeface="Calibri" pitchFamily="34" charset="0"/>
                        </a:rPr>
                        <a:t>Duty to Protect</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r>
                        <a:rPr kumimoji="0" lang="en-CA" sz="1200" b="1" i="1" u="none" strike="noStrike" cap="none" normalizeH="0" baseline="0" dirty="0">
                          <a:ln>
                            <a:noFill/>
                          </a:ln>
                          <a:solidFill>
                            <a:schemeClr val="tx1"/>
                          </a:solidFill>
                          <a:effectLst/>
                          <a:latin typeface="Calibri" pitchFamily="34" charset="0"/>
                        </a:rPr>
                        <a:t>FLTCA</a:t>
                      </a:r>
                      <a:r>
                        <a:rPr kumimoji="0" lang="en-CA" sz="1200" b="1" i="0" u="none" strike="noStrike" cap="none" normalizeH="0" baseline="0" dirty="0">
                          <a:ln>
                            <a:noFill/>
                          </a:ln>
                          <a:solidFill>
                            <a:schemeClr val="tx1"/>
                          </a:solidFill>
                          <a:effectLst/>
                          <a:latin typeface="Calibri" pitchFamily="34" charset="0"/>
                        </a:rPr>
                        <a:t> s. 24 (1) </a:t>
                      </a:r>
                      <a:endParaRPr kumimoji="0" lang="en-CA" sz="1500" b="1" i="0" u="none" strike="noStrike" cap="none" normalizeH="0" baseline="0" dirty="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99" marB="342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400" dirty="0">
                          <a:latin typeface="Calibri" pitchFamily="34" charset="0"/>
                          <a:cs typeface="Arial" pitchFamily="34" charset="0"/>
                        </a:rPr>
                        <a:t>Outlines the duty of Licensees</a:t>
                      </a:r>
                      <a:r>
                        <a:rPr lang="en-CA" sz="1400" baseline="0" dirty="0">
                          <a:latin typeface="Calibri" pitchFamily="34" charset="0"/>
                          <a:cs typeface="Arial" pitchFamily="34" charset="0"/>
                        </a:rPr>
                        <a:t> </a:t>
                      </a:r>
                      <a:r>
                        <a:rPr lang="en-CA" sz="1400" dirty="0">
                          <a:latin typeface="Calibri" pitchFamily="34" charset="0"/>
                          <a:cs typeface="Arial" pitchFamily="34" charset="0"/>
                        </a:rPr>
                        <a:t> to protect residents from </a:t>
                      </a:r>
                      <a:r>
                        <a:rPr lang="en-CA" sz="1400" b="1" dirty="0">
                          <a:latin typeface="Calibri" pitchFamily="34" charset="0"/>
                          <a:cs typeface="Arial" pitchFamily="34" charset="0"/>
                        </a:rPr>
                        <a:t>abuse by anyone</a:t>
                      </a:r>
                      <a:r>
                        <a:rPr lang="en-CA" sz="1400" dirty="0">
                          <a:latin typeface="Calibri" pitchFamily="34" charset="0"/>
                          <a:cs typeface="Arial" pitchFamily="34" charset="0"/>
                        </a:rPr>
                        <a:t> and to ensure that residents are not </a:t>
                      </a:r>
                      <a:r>
                        <a:rPr lang="en-CA" sz="1400" b="1" dirty="0">
                          <a:latin typeface="Calibri" pitchFamily="34" charset="0"/>
                          <a:cs typeface="Arial" pitchFamily="34" charset="0"/>
                        </a:rPr>
                        <a:t>neglected by the licensee or staff. </a:t>
                      </a:r>
                      <a:endParaRPr kumimoji="0" lang="en-CA" sz="1400" b="0" i="0" u="none" strike="noStrike" cap="none" normalizeH="0" baseline="0" dirty="0">
                        <a:ln>
                          <a:noFill/>
                        </a:ln>
                        <a:solidFill>
                          <a:schemeClr val="tx1"/>
                        </a:solidFill>
                        <a:effectLst/>
                        <a:latin typeface="Calibri" pitchFamily="34" charset="0"/>
                        <a:cs typeface="Calibri" panose="020F0502020204030204" pitchFamily="34" charset="0"/>
                      </a:endParaRPr>
                    </a:p>
                    <a:p>
                      <a:endParaRPr kumimoji="0" lang="en-CA" sz="14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99" marB="342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Box 3">
            <a:extLst>
              <a:ext uri="{FF2B5EF4-FFF2-40B4-BE49-F238E27FC236}">
                <a16:creationId xmlns:a16="http://schemas.microsoft.com/office/drawing/2014/main" id="{CFE4E9BE-05CC-0FB1-B1BA-BD0DC6A06084}"/>
              </a:ext>
            </a:extLst>
          </p:cNvPr>
          <p:cNvSpPr txBox="1">
            <a:spLocks noChangeArrowheads="1"/>
          </p:cNvSpPr>
          <p:nvPr/>
        </p:nvSpPr>
        <p:spPr bwMode="auto">
          <a:xfrm>
            <a:off x="2555875" y="260350"/>
            <a:ext cx="56991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i="1">
                <a:latin typeface="Calibri" panose="020F0502020204030204" pitchFamily="34" charset="0"/>
                <a:cs typeface="Times New Roman" panose="02020603050405020304" pitchFamily="18" charset="0"/>
              </a:rPr>
              <a:t>FLTCA</a:t>
            </a:r>
            <a:r>
              <a:rPr lang="en-US" altLang="en-US" sz="4000" b="1">
                <a:latin typeface="Calibri" panose="020F0502020204030204" pitchFamily="34" charset="0"/>
                <a:cs typeface="Times New Roman" panose="02020603050405020304" pitchFamily="18" charset="0"/>
              </a:rPr>
              <a:t>: Prevention of Abuse and Neglect</a:t>
            </a:r>
          </a:p>
        </p:txBody>
      </p:sp>
      <p:graphicFrame>
        <p:nvGraphicFramePr>
          <p:cNvPr id="7" name="Group 71">
            <a:extLst>
              <a:ext uri="{FF2B5EF4-FFF2-40B4-BE49-F238E27FC236}">
                <a16:creationId xmlns:a16="http://schemas.microsoft.com/office/drawing/2014/main" id="{3728B7EE-AE42-3CE2-34B5-8C9070FFDD00}"/>
              </a:ext>
            </a:extLst>
          </p:cNvPr>
          <p:cNvGraphicFramePr>
            <a:graphicFrameLocks/>
          </p:cNvGraphicFramePr>
          <p:nvPr/>
        </p:nvGraphicFramePr>
        <p:xfrm>
          <a:off x="971550" y="1714500"/>
          <a:ext cx="6629400" cy="3924300"/>
        </p:xfrm>
        <a:graphic>
          <a:graphicData uri="http://schemas.openxmlformats.org/drawingml/2006/table">
            <a:tbl>
              <a:tblPr/>
              <a:tblGrid>
                <a:gridCol w="1689847">
                  <a:extLst>
                    <a:ext uri="{9D8B030D-6E8A-4147-A177-3AD203B41FA5}">
                      <a16:colId xmlns:a16="http://schemas.microsoft.com/office/drawing/2014/main" val="20000"/>
                    </a:ext>
                  </a:extLst>
                </a:gridCol>
                <a:gridCol w="4939553">
                  <a:extLst>
                    <a:ext uri="{9D8B030D-6E8A-4147-A177-3AD203B41FA5}">
                      <a16:colId xmlns:a16="http://schemas.microsoft.com/office/drawing/2014/main" val="20001"/>
                    </a:ext>
                  </a:extLst>
                </a:gridCol>
              </a:tblGrid>
              <a:tr h="491691">
                <a:tc gridSpan="2">
                  <a:txBody>
                    <a:bodyPr/>
                    <a:lstStyle/>
                    <a:p>
                      <a:pPr marL="0" marR="0" lvl="0" indent="0" algn="ctr" defTabSz="914400" rtl="0" eaLnBrk="1" fontAlgn="base" latinLnBrk="0" hangingPunct="1">
                        <a:lnSpc>
                          <a:spcPct val="100000"/>
                        </a:lnSpc>
                        <a:spcBef>
                          <a:spcPct val="0"/>
                        </a:spcBef>
                        <a:spcAft>
                          <a:spcPct val="25000"/>
                        </a:spcAft>
                        <a:buClr>
                          <a:schemeClr val="tx1"/>
                        </a:buClr>
                        <a:buSzPct val="110000"/>
                        <a:buFont typeface="Times" pitchFamily="18" charset="0"/>
                        <a:buNone/>
                        <a:tabLst/>
                      </a:pPr>
                      <a:r>
                        <a:rPr kumimoji="0" lang="en-CA" sz="1500" b="1" i="0" u="none" strike="noStrike" cap="none" normalizeH="0" baseline="0" dirty="0">
                          <a:ln>
                            <a:noFill/>
                          </a:ln>
                          <a:solidFill>
                            <a:schemeClr val="bg1"/>
                          </a:solidFill>
                          <a:effectLst/>
                          <a:latin typeface="Calibri" pitchFamily="34" charset="0"/>
                        </a:rPr>
                        <a:t>Requirements</a:t>
                      </a:r>
                    </a:p>
                  </a:txBody>
                  <a:tcPr marL="68580" marR="68580" marT="34299" marB="3429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hMerge="1">
                  <a:txBody>
                    <a:bodyPr/>
                    <a:lstStyle/>
                    <a:p>
                      <a:endParaRPr lang="en-CA"/>
                    </a:p>
                  </a:txBody>
                  <a:tcPr/>
                </a:tc>
                <a:extLst>
                  <a:ext uri="{0D108BD9-81ED-4DB2-BD59-A6C34878D82A}">
                    <a16:rowId xmlns:a16="http://schemas.microsoft.com/office/drawing/2014/main" val="10000"/>
                  </a:ext>
                </a:extLst>
              </a:tr>
              <a:tr h="2629382">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dirty="0">
                          <a:latin typeface="Calibri" panose="020F0502020204030204" pitchFamily="34" charset="0"/>
                          <a:cs typeface="Calibri" panose="020F0502020204030204" pitchFamily="34" charset="0"/>
                        </a:rPr>
                        <a:t>Licensee must investigate, respond and act </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i="1" dirty="0">
                          <a:latin typeface="Calibri" panose="020F0502020204030204" pitchFamily="34" charset="0"/>
                          <a:cs typeface="Calibri" panose="020F0502020204030204" pitchFamily="34" charset="0"/>
                        </a:rPr>
                        <a:t>FLTCA</a:t>
                      </a:r>
                      <a:r>
                        <a:rPr lang="en-CA" sz="1200" b="1" dirty="0">
                          <a:latin typeface="Calibri" panose="020F0502020204030204" pitchFamily="34" charset="0"/>
                          <a:cs typeface="Calibri" panose="020F0502020204030204" pitchFamily="34" charset="0"/>
                        </a:rPr>
                        <a:t>, s. 27(1)</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endParaRPr lang="en-CA" sz="1200" b="1" dirty="0">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99" marB="342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CA" sz="1400" dirty="0">
                          <a:latin typeface="Calibri" panose="020F0502020204030204" pitchFamily="34" charset="0"/>
                          <a:cs typeface="Calibri" panose="020F0502020204030204" pitchFamily="34" charset="0"/>
                        </a:rPr>
                        <a:t>Licensees shall ensure that:</a:t>
                      </a:r>
                    </a:p>
                    <a:p>
                      <a:r>
                        <a:rPr lang="en-CA" sz="1400" dirty="0">
                          <a:latin typeface="Calibri" panose="020F0502020204030204" pitchFamily="34" charset="0"/>
                          <a:cs typeface="Calibri" panose="020F0502020204030204" pitchFamily="34" charset="0"/>
                        </a:rPr>
                        <a:t>(a) every alleged, suspected or witnessed incident of the following that the licensee knows of, or that </a:t>
                      </a:r>
                      <a:r>
                        <a:rPr lang="en-CA" sz="1400" b="1" dirty="0">
                          <a:latin typeface="Calibri" panose="020F0502020204030204" pitchFamily="34" charset="0"/>
                          <a:cs typeface="Calibri" panose="020F0502020204030204" pitchFamily="34" charset="0"/>
                        </a:rPr>
                        <a:t>is reported </a:t>
                      </a:r>
                      <a:r>
                        <a:rPr lang="en-CA" sz="1400" dirty="0">
                          <a:latin typeface="Calibri" panose="020F0502020204030204" pitchFamily="34" charset="0"/>
                          <a:cs typeface="Calibri" panose="020F0502020204030204" pitchFamily="34" charset="0"/>
                        </a:rPr>
                        <a:t>to the licensee, is immediately investigated:</a:t>
                      </a:r>
                    </a:p>
                    <a:p>
                      <a:pPr lvl="1"/>
                      <a:r>
                        <a:rPr lang="en-CA" sz="1400" dirty="0">
                          <a:latin typeface="Calibri" panose="020F0502020204030204" pitchFamily="34" charset="0"/>
                          <a:cs typeface="Calibri" panose="020F0502020204030204" pitchFamily="34" charset="0"/>
                        </a:rPr>
                        <a:t>(i) abuse of a resident by anyone,</a:t>
                      </a:r>
                    </a:p>
                    <a:p>
                      <a:pPr lvl="1"/>
                      <a:r>
                        <a:rPr lang="en-CA" sz="1400" dirty="0">
                          <a:latin typeface="Calibri" panose="020F0502020204030204" pitchFamily="34" charset="0"/>
                          <a:cs typeface="Calibri" panose="020F0502020204030204" pitchFamily="34" charset="0"/>
                        </a:rPr>
                        <a:t>(ii) neglect of a resident by the licensee or staff, or </a:t>
                      </a:r>
                    </a:p>
                    <a:p>
                      <a:pPr lvl="1"/>
                      <a:r>
                        <a:rPr lang="en-CA" sz="1400" dirty="0">
                          <a:latin typeface="Calibri" panose="020F0502020204030204" pitchFamily="34" charset="0"/>
                          <a:cs typeface="Calibri" panose="020F0502020204030204" pitchFamily="34" charset="0"/>
                        </a:rPr>
                        <a:t>(iii) anything else provided for in the regulations;</a:t>
                      </a:r>
                    </a:p>
                    <a:p>
                      <a:pPr lvl="0"/>
                      <a:r>
                        <a:rPr lang="en-CA" sz="1400" dirty="0">
                          <a:latin typeface="Calibri" panose="020F0502020204030204" pitchFamily="34" charset="0"/>
                          <a:cs typeface="Calibri" panose="020F0502020204030204" pitchFamily="34" charset="0"/>
                        </a:rPr>
                        <a:t>(b) </a:t>
                      </a:r>
                      <a:r>
                        <a:rPr lang="en-CA" sz="1400" b="1" dirty="0">
                          <a:latin typeface="Calibri" panose="020F0502020204030204" pitchFamily="34" charset="0"/>
                          <a:cs typeface="Calibri" panose="020F0502020204030204" pitchFamily="34" charset="0"/>
                        </a:rPr>
                        <a:t>appropriate action </a:t>
                      </a:r>
                      <a:r>
                        <a:rPr lang="en-CA" sz="1400" dirty="0">
                          <a:latin typeface="Calibri" panose="020F0502020204030204" pitchFamily="34" charset="0"/>
                          <a:cs typeface="Calibri" panose="020F0502020204030204" pitchFamily="34" charset="0"/>
                        </a:rPr>
                        <a:t>is taken in response to every such incident;</a:t>
                      </a:r>
                      <a:r>
                        <a:rPr lang="en-CA" sz="1400" baseline="0" dirty="0">
                          <a:latin typeface="Calibri" panose="020F0502020204030204" pitchFamily="34" charset="0"/>
                          <a:cs typeface="Calibri" panose="020F0502020204030204" pitchFamily="34" charset="0"/>
                        </a:rPr>
                        <a:t> and</a:t>
                      </a:r>
                    </a:p>
                    <a:p>
                      <a:pPr lvl="0"/>
                      <a:r>
                        <a:rPr lang="en-CA" sz="1400" kern="1200" dirty="0">
                          <a:solidFill>
                            <a:schemeClr val="tx1"/>
                          </a:solidFill>
                          <a:effectLst/>
                          <a:latin typeface="Calibri" panose="020F0502020204030204" pitchFamily="34" charset="0"/>
                          <a:ea typeface="+mn-ea"/>
                          <a:cs typeface="Calibri" panose="020F0502020204030204" pitchFamily="34" charset="0"/>
                        </a:rPr>
                        <a:t>(c)</a:t>
                      </a:r>
                      <a:r>
                        <a:rPr lang="en-CA" sz="1400" kern="1200" baseline="0" dirty="0">
                          <a:solidFill>
                            <a:schemeClr val="tx1"/>
                          </a:solidFill>
                          <a:effectLst/>
                          <a:latin typeface="Calibri" panose="020F0502020204030204" pitchFamily="34" charset="0"/>
                          <a:ea typeface="+mn-ea"/>
                          <a:cs typeface="Calibri" panose="020F0502020204030204" pitchFamily="34" charset="0"/>
                        </a:rPr>
                        <a:t>  </a:t>
                      </a:r>
                      <a:r>
                        <a:rPr lang="en-CA" sz="1400" kern="1200" dirty="0">
                          <a:solidFill>
                            <a:schemeClr val="tx1"/>
                          </a:solidFill>
                          <a:effectLst/>
                          <a:latin typeface="Calibri" panose="020F0502020204030204" pitchFamily="34" charset="0"/>
                          <a:ea typeface="+mn-ea"/>
                          <a:cs typeface="Calibri" panose="020F0502020204030204" pitchFamily="34" charset="0"/>
                        </a:rPr>
                        <a:t>any requirements that are provided for in the regulations for investigating and responding as required under clauses (a) and (b) are complied with.</a:t>
                      </a:r>
                      <a:endParaRPr lang="en-CA" sz="1400" dirty="0">
                        <a:latin typeface="Calibri" panose="020F0502020204030204" pitchFamily="34" charset="0"/>
                        <a:cs typeface="Calibri" panose="020F0502020204030204" pitchFamily="34" charset="0"/>
                      </a:endParaRPr>
                    </a:p>
                  </a:txBody>
                  <a:tcPr marL="68580" marR="68580" marT="34299" marB="342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03227">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dirty="0">
                          <a:latin typeface="Calibri" panose="020F0502020204030204" pitchFamily="34" charset="0"/>
                          <a:cs typeface="Calibri" panose="020F0502020204030204" pitchFamily="34" charset="0"/>
                        </a:rPr>
                        <a:t>Reports of investigation</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i="1" dirty="0">
                          <a:latin typeface="Calibri" panose="020F0502020204030204" pitchFamily="34" charset="0"/>
                          <a:cs typeface="Calibri" panose="020F0502020204030204" pitchFamily="34" charset="0"/>
                        </a:rPr>
                        <a:t>FLTCA</a:t>
                      </a:r>
                      <a:r>
                        <a:rPr lang="en-CA" sz="1200" b="1" dirty="0">
                          <a:latin typeface="Calibri" panose="020F0502020204030204" pitchFamily="34" charset="0"/>
                          <a:cs typeface="Calibri" panose="020F0502020204030204" pitchFamily="34" charset="0"/>
                        </a:rPr>
                        <a:t>, s.</a:t>
                      </a:r>
                      <a:r>
                        <a:rPr lang="en-CA" sz="1200" b="1" baseline="0" dirty="0">
                          <a:latin typeface="Calibri" panose="020F0502020204030204" pitchFamily="34" charset="0"/>
                          <a:cs typeface="Calibri" panose="020F0502020204030204" pitchFamily="34" charset="0"/>
                        </a:rPr>
                        <a:t> 27(2)</a:t>
                      </a: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99" marB="342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400" dirty="0">
                          <a:latin typeface="Calibri" panose="020F0502020204030204" pitchFamily="34" charset="0"/>
                          <a:cs typeface="Calibri" panose="020F0502020204030204" pitchFamily="34" charset="0"/>
                        </a:rPr>
                        <a:t>Licensees must report the results of every investigation undertaken and every action taken, to the Director</a:t>
                      </a:r>
                      <a:r>
                        <a:rPr lang="en-CA" sz="1400" baseline="0" dirty="0">
                          <a:latin typeface="Calibri" panose="020F0502020204030204" pitchFamily="34" charset="0"/>
                          <a:cs typeface="Calibri" panose="020F0502020204030204" pitchFamily="34" charset="0"/>
                        </a:rPr>
                        <a:t> (under the </a:t>
                      </a:r>
                      <a:r>
                        <a:rPr lang="en-CA" sz="1400" i="1" baseline="0" dirty="0">
                          <a:latin typeface="Calibri" panose="020F0502020204030204" pitchFamily="34" charset="0"/>
                          <a:cs typeface="Calibri" panose="020F0502020204030204" pitchFamily="34" charset="0"/>
                        </a:rPr>
                        <a:t>FLTCA</a:t>
                      </a:r>
                      <a:r>
                        <a:rPr lang="en-CA" sz="1400" baseline="0" dirty="0">
                          <a:latin typeface="Calibri" panose="020F0502020204030204" pitchFamily="34" charset="0"/>
                          <a:cs typeface="Calibri" panose="020F0502020204030204" pitchFamily="34" charset="0"/>
                        </a:rPr>
                        <a:t>)</a:t>
                      </a:r>
                      <a:r>
                        <a:rPr lang="en-CA" sz="1400" dirty="0">
                          <a:latin typeface="Calibri" panose="020F0502020204030204" pitchFamily="34" charset="0"/>
                          <a:cs typeface="Calibri" panose="020F0502020204030204" pitchFamily="34" charset="0"/>
                        </a:rPr>
                        <a:t>.</a:t>
                      </a:r>
                      <a:endParaRPr kumimoji="0" lang="en-CA" sz="14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99" marB="342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Box 3">
            <a:extLst>
              <a:ext uri="{FF2B5EF4-FFF2-40B4-BE49-F238E27FC236}">
                <a16:creationId xmlns:a16="http://schemas.microsoft.com/office/drawing/2014/main" id="{D6E56CB3-B14D-6F90-C91E-52A7EF6F3191}"/>
              </a:ext>
            </a:extLst>
          </p:cNvPr>
          <p:cNvSpPr txBox="1">
            <a:spLocks noChangeArrowheads="1"/>
          </p:cNvSpPr>
          <p:nvPr/>
        </p:nvSpPr>
        <p:spPr bwMode="auto">
          <a:xfrm>
            <a:off x="2843213" y="115888"/>
            <a:ext cx="56276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i="1">
                <a:latin typeface="Calibri" panose="020F0502020204030204" pitchFamily="34" charset="0"/>
                <a:cs typeface="Times New Roman" panose="02020603050405020304" pitchFamily="18" charset="0"/>
              </a:rPr>
              <a:t>FLTCA</a:t>
            </a:r>
            <a:r>
              <a:rPr lang="en-US" altLang="en-US" sz="4000" b="1">
                <a:latin typeface="Calibri" panose="020F0502020204030204" pitchFamily="34" charset="0"/>
                <a:cs typeface="Times New Roman" panose="02020603050405020304" pitchFamily="18" charset="0"/>
              </a:rPr>
              <a:t>: Prevention of Abuse and Neglect</a:t>
            </a:r>
          </a:p>
        </p:txBody>
      </p:sp>
      <p:graphicFrame>
        <p:nvGraphicFramePr>
          <p:cNvPr id="5" name="Group 71">
            <a:extLst>
              <a:ext uri="{FF2B5EF4-FFF2-40B4-BE49-F238E27FC236}">
                <a16:creationId xmlns:a16="http://schemas.microsoft.com/office/drawing/2014/main" id="{D921AA30-B839-750C-07A8-F0EBEAF8ADC8}"/>
              </a:ext>
            </a:extLst>
          </p:cNvPr>
          <p:cNvGraphicFramePr>
            <a:graphicFrameLocks/>
          </p:cNvGraphicFramePr>
          <p:nvPr/>
        </p:nvGraphicFramePr>
        <p:xfrm>
          <a:off x="685800" y="1519238"/>
          <a:ext cx="7829550" cy="4541837"/>
        </p:xfrm>
        <a:graphic>
          <a:graphicData uri="http://schemas.openxmlformats.org/drawingml/2006/table">
            <a:tbl>
              <a:tblPr/>
              <a:tblGrid>
                <a:gridCol w="1995767">
                  <a:extLst>
                    <a:ext uri="{9D8B030D-6E8A-4147-A177-3AD203B41FA5}">
                      <a16:colId xmlns:a16="http://schemas.microsoft.com/office/drawing/2014/main" val="20000"/>
                    </a:ext>
                  </a:extLst>
                </a:gridCol>
                <a:gridCol w="5833783">
                  <a:extLst>
                    <a:ext uri="{9D8B030D-6E8A-4147-A177-3AD203B41FA5}">
                      <a16:colId xmlns:a16="http://schemas.microsoft.com/office/drawing/2014/main" val="20001"/>
                    </a:ext>
                  </a:extLst>
                </a:gridCol>
              </a:tblGrid>
              <a:tr h="419776">
                <a:tc gridSpan="2">
                  <a:txBody>
                    <a:bodyPr/>
                    <a:lstStyle/>
                    <a:p>
                      <a:pPr marL="0" marR="0" lvl="0" indent="0" algn="ctr" defTabSz="914400" rtl="0" eaLnBrk="1" fontAlgn="base" latinLnBrk="0" hangingPunct="1">
                        <a:lnSpc>
                          <a:spcPct val="100000"/>
                        </a:lnSpc>
                        <a:spcBef>
                          <a:spcPct val="0"/>
                        </a:spcBef>
                        <a:spcAft>
                          <a:spcPct val="25000"/>
                        </a:spcAft>
                        <a:buClr>
                          <a:schemeClr val="tx1"/>
                        </a:buClr>
                        <a:buSzPct val="110000"/>
                        <a:buFont typeface="Times" pitchFamily="18" charset="0"/>
                        <a:buNone/>
                        <a:tabLst/>
                      </a:pPr>
                      <a:r>
                        <a:rPr kumimoji="0" lang="en-CA" sz="1500" b="1" i="0" u="none" strike="noStrike" cap="none" normalizeH="0" baseline="0" dirty="0">
                          <a:ln>
                            <a:noFill/>
                          </a:ln>
                          <a:solidFill>
                            <a:schemeClr val="bg1"/>
                          </a:solidFill>
                          <a:effectLst/>
                          <a:latin typeface="Calibri" pitchFamily="34" charset="0"/>
                        </a:rPr>
                        <a:t>Requirements</a:t>
                      </a:r>
                    </a:p>
                  </a:txBody>
                  <a:tcPr marL="68580" marR="6858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hMerge="1">
                  <a:txBody>
                    <a:bodyPr/>
                    <a:lstStyle/>
                    <a:p>
                      <a:endParaRPr lang="en-CA"/>
                    </a:p>
                  </a:txBody>
                  <a:tcPr/>
                </a:tc>
                <a:extLst>
                  <a:ext uri="{0D108BD9-81ED-4DB2-BD59-A6C34878D82A}">
                    <a16:rowId xmlns:a16="http://schemas.microsoft.com/office/drawing/2014/main" val="10000"/>
                  </a:ext>
                </a:extLst>
              </a:tr>
              <a:tr h="4122061">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dirty="0">
                          <a:latin typeface="Calibri" panose="020F0502020204030204" pitchFamily="34" charset="0"/>
                          <a:cs typeface="Calibri" panose="020F0502020204030204" pitchFamily="34" charset="0"/>
                        </a:rPr>
                        <a:t>Reporting</a:t>
                      </a:r>
                      <a:r>
                        <a:rPr lang="en-CA" sz="1200" b="1" baseline="0" dirty="0">
                          <a:latin typeface="Calibri" panose="020F0502020204030204" pitchFamily="34" charset="0"/>
                          <a:cs typeface="Calibri" panose="020F0502020204030204" pitchFamily="34" charset="0"/>
                        </a:rPr>
                        <a:t> Certain Matters to Director</a:t>
                      </a:r>
                      <a:endParaRPr lang="en-CA" sz="1200" b="1" dirty="0">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i="1" dirty="0">
                          <a:latin typeface="Calibri" panose="020F0502020204030204" pitchFamily="34" charset="0"/>
                          <a:cs typeface="Calibri" panose="020F0502020204030204" pitchFamily="34" charset="0"/>
                        </a:rPr>
                        <a:t>FLTCA</a:t>
                      </a:r>
                      <a:r>
                        <a:rPr lang="en-CA" sz="1200" b="1" dirty="0">
                          <a:latin typeface="Calibri" panose="020F0502020204030204" pitchFamily="34" charset="0"/>
                          <a:cs typeface="Calibri" panose="020F0502020204030204" pitchFamily="34" charset="0"/>
                        </a:rPr>
                        <a:t>, s. 28 (1)</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endParaRPr lang="en-CA" sz="1200" b="1" dirty="0">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endParaRPr lang="en-CA" sz="1200" b="1" dirty="0">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CA" sz="1400" dirty="0">
                          <a:latin typeface="Calibri" panose="020F0502020204030204" pitchFamily="34" charset="0"/>
                          <a:cs typeface="Calibri" panose="020F0502020204030204" pitchFamily="34" charset="0"/>
                        </a:rPr>
                        <a:t>A person who has reasonable grounds to suspect that any of the following has occurred or may occur </a:t>
                      </a:r>
                      <a:r>
                        <a:rPr lang="en-CA" sz="1400" b="1" dirty="0">
                          <a:latin typeface="Calibri" panose="020F0502020204030204" pitchFamily="34" charset="0"/>
                          <a:cs typeface="Calibri" panose="020F0502020204030204" pitchFamily="34" charset="0"/>
                        </a:rPr>
                        <a:t>shall immediately report </a:t>
                      </a:r>
                      <a:r>
                        <a:rPr lang="en-CA" sz="1400" b="0" dirty="0">
                          <a:latin typeface="Calibri" panose="020F0502020204030204" pitchFamily="34" charset="0"/>
                          <a:cs typeface="Calibri" panose="020F0502020204030204" pitchFamily="34" charset="0"/>
                        </a:rPr>
                        <a:t>the suspicion and the information upon which it is based </a:t>
                      </a:r>
                      <a:r>
                        <a:rPr lang="en-CA" sz="1400" dirty="0">
                          <a:latin typeface="Calibri" panose="020F0502020204030204" pitchFamily="34" charset="0"/>
                          <a:cs typeface="Calibri" panose="020F0502020204030204" pitchFamily="34" charset="0"/>
                        </a:rPr>
                        <a:t>to the Director:</a:t>
                      </a:r>
                    </a:p>
                    <a:p>
                      <a:r>
                        <a:rPr lang="en-CA" sz="1400" dirty="0">
                          <a:latin typeface="Calibri" panose="020F0502020204030204" pitchFamily="34" charset="0"/>
                          <a:cs typeface="Calibri" panose="020F0502020204030204" pitchFamily="34" charset="0"/>
                        </a:rPr>
                        <a:t>1</a:t>
                      </a:r>
                      <a:r>
                        <a:rPr lang="en-CA" sz="1400" b="1" dirty="0">
                          <a:latin typeface="Calibri" panose="020F0502020204030204" pitchFamily="34" charset="0"/>
                          <a:cs typeface="Calibri" panose="020F0502020204030204" pitchFamily="34" charset="0"/>
                        </a:rPr>
                        <a:t>. Improper or incompetent treatment or care </a:t>
                      </a:r>
                      <a:r>
                        <a:rPr lang="en-CA" sz="1400" dirty="0">
                          <a:latin typeface="Calibri" panose="020F0502020204030204" pitchFamily="34" charset="0"/>
                          <a:cs typeface="Calibri" panose="020F0502020204030204" pitchFamily="34" charset="0"/>
                        </a:rPr>
                        <a:t>of a resident that resulted in harm or a risk of harm to the resident.</a:t>
                      </a:r>
                    </a:p>
                    <a:p>
                      <a:r>
                        <a:rPr lang="en-CA" sz="1400" dirty="0">
                          <a:latin typeface="Calibri" panose="020F0502020204030204" pitchFamily="34" charset="0"/>
                          <a:cs typeface="Calibri" panose="020F0502020204030204" pitchFamily="34" charset="0"/>
                        </a:rPr>
                        <a:t>2. </a:t>
                      </a:r>
                      <a:r>
                        <a:rPr lang="en-CA" sz="1400" b="1" dirty="0">
                          <a:latin typeface="Calibri" panose="020F0502020204030204" pitchFamily="34" charset="0"/>
                          <a:cs typeface="Calibri" panose="020F0502020204030204" pitchFamily="34" charset="0"/>
                        </a:rPr>
                        <a:t>Abuse of a resident by anyone </a:t>
                      </a:r>
                      <a:r>
                        <a:rPr lang="en-CA" sz="1400" dirty="0">
                          <a:latin typeface="Calibri" panose="020F0502020204030204" pitchFamily="34" charset="0"/>
                          <a:cs typeface="Calibri" panose="020F0502020204030204" pitchFamily="34" charset="0"/>
                        </a:rPr>
                        <a:t>or </a:t>
                      </a:r>
                      <a:r>
                        <a:rPr lang="en-CA" sz="1400" b="1" dirty="0">
                          <a:latin typeface="Calibri" panose="020F0502020204030204" pitchFamily="34" charset="0"/>
                          <a:cs typeface="Calibri" panose="020F0502020204030204" pitchFamily="34" charset="0"/>
                        </a:rPr>
                        <a:t>neglect </a:t>
                      </a:r>
                      <a:r>
                        <a:rPr lang="en-CA" sz="1400" dirty="0">
                          <a:latin typeface="Calibri" panose="020F0502020204030204" pitchFamily="34" charset="0"/>
                          <a:cs typeface="Calibri" panose="020F0502020204030204" pitchFamily="34" charset="0"/>
                        </a:rPr>
                        <a:t>of a resident </a:t>
                      </a:r>
                      <a:r>
                        <a:rPr lang="en-CA" sz="1400" b="1" dirty="0">
                          <a:latin typeface="Calibri" panose="020F0502020204030204" pitchFamily="34" charset="0"/>
                          <a:cs typeface="Calibri" panose="020F0502020204030204" pitchFamily="34" charset="0"/>
                        </a:rPr>
                        <a:t>by the licensee or staff</a:t>
                      </a:r>
                      <a:r>
                        <a:rPr lang="en-CA" sz="1400" dirty="0">
                          <a:latin typeface="Calibri" panose="020F0502020204030204" pitchFamily="34" charset="0"/>
                          <a:cs typeface="Calibri" panose="020F0502020204030204" pitchFamily="34" charset="0"/>
                        </a:rPr>
                        <a:t> that resulted in harm or a risk of harm to the resident.</a:t>
                      </a:r>
                    </a:p>
                    <a:p>
                      <a:r>
                        <a:rPr lang="en-CA" sz="1400" dirty="0">
                          <a:latin typeface="Calibri" panose="020F0502020204030204" pitchFamily="34" charset="0"/>
                          <a:cs typeface="Calibri" panose="020F0502020204030204" pitchFamily="34" charset="0"/>
                        </a:rPr>
                        <a:t>3. </a:t>
                      </a:r>
                      <a:r>
                        <a:rPr lang="en-CA" sz="1400" b="1" dirty="0">
                          <a:latin typeface="Calibri" panose="020F0502020204030204" pitchFamily="34" charset="0"/>
                          <a:cs typeface="Calibri" panose="020F0502020204030204" pitchFamily="34" charset="0"/>
                        </a:rPr>
                        <a:t>Unlawful conduct </a:t>
                      </a:r>
                      <a:r>
                        <a:rPr lang="en-CA" sz="1400" dirty="0">
                          <a:latin typeface="Calibri" panose="020F0502020204030204" pitchFamily="34" charset="0"/>
                          <a:cs typeface="Calibri" panose="020F0502020204030204" pitchFamily="34" charset="0"/>
                        </a:rPr>
                        <a:t>that resulted in harm or a risk of harm to a resident.</a:t>
                      </a:r>
                    </a:p>
                    <a:p>
                      <a:r>
                        <a:rPr lang="en-CA" sz="1400" dirty="0">
                          <a:latin typeface="Calibri" panose="020F0502020204030204" pitchFamily="34" charset="0"/>
                          <a:cs typeface="Calibri" panose="020F0502020204030204" pitchFamily="34" charset="0"/>
                        </a:rPr>
                        <a:t>4. </a:t>
                      </a:r>
                      <a:r>
                        <a:rPr lang="en-CA" sz="1400" b="0" dirty="0">
                          <a:latin typeface="Calibri" panose="020F0502020204030204" pitchFamily="34" charset="0"/>
                          <a:cs typeface="Calibri" panose="020F0502020204030204" pitchFamily="34" charset="0"/>
                        </a:rPr>
                        <a:t>Misuse or misappropriation </a:t>
                      </a:r>
                      <a:r>
                        <a:rPr lang="en-CA" sz="1400" b="1" dirty="0">
                          <a:latin typeface="Calibri" panose="020F0502020204030204" pitchFamily="34" charset="0"/>
                          <a:cs typeface="Calibri" panose="020F0502020204030204" pitchFamily="34" charset="0"/>
                        </a:rPr>
                        <a:t>of a resident’s money</a:t>
                      </a:r>
                      <a:r>
                        <a:rPr lang="en-CA" sz="1400" dirty="0">
                          <a:latin typeface="Calibri" panose="020F0502020204030204" pitchFamily="34" charset="0"/>
                          <a:cs typeface="Calibri" panose="020F0502020204030204" pitchFamily="34" charset="0"/>
                        </a:rPr>
                        <a:t>.</a:t>
                      </a:r>
                    </a:p>
                    <a:p>
                      <a:r>
                        <a:rPr lang="en-CA" sz="1400" dirty="0">
                          <a:latin typeface="Calibri" panose="020F0502020204030204" pitchFamily="34" charset="0"/>
                          <a:cs typeface="Calibri" panose="020F0502020204030204" pitchFamily="34" charset="0"/>
                        </a:rPr>
                        <a:t>5. Misuse or misappropriation </a:t>
                      </a:r>
                      <a:r>
                        <a:rPr lang="en-CA" sz="1400" b="1" dirty="0">
                          <a:latin typeface="Calibri" panose="020F0502020204030204" pitchFamily="34" charset="0"/>
                          <a:cs typeface="Calibri" panose="020F0502020204030204" pitchFamily="34" charset="0"/>
                        </a:rPr>
                        <a:t>of funding </a:t>
                      </a:r>
                      <a:r>
                        <a:rPr lang="en-CA" sz="1400" dirty="0">
                          <a:latin typeface="Calibri" panose="020F0502020204030204" pitchFamily="34" charset="0"/>
                          <a:cs typeface="Calibri" panose="020F0502020204030204" pitchFamily="34" charset="0"/>
                        </a:rPr>
                        <a:t>provided to a licensee under this Act or the </a:t>
                      </a:r>
                      <a:r>
                        <a:rPr lang="en-CA" sz="1400" i="1" dirty="0">
                          <a:latin typeface="Calibri" panose="020F0502020204030204" pitchFamily="34" charset="0"/>
                          <a:cs typeface="Calibri" panose="020F0502020204030204" pitchFamily="34" charset="0"/>
                        </a:rPr>
                        <a:t>Local Health System Integration Act, 2006</a:t>
                      </a:r>
                      <a:r>
                        <a:rPr lang="en-CA" sz="1400" i="0" dirty="0">
                          <a:latin typeface="Calibri" panose="020F0502020204030204" pitchFamily="34" charset="0"/>
                          <a:cs typeface="Calibri" panose="020F0502020204030204" pitchFamily="34" charset="0"/>
                        </a:rPr>
                        <a:t>,</a:t>
                      </a:r>
                      <a:r>
                        <a:rPr lang="en-CA" sz="1400" i="0" baseline="0" dirty="0">
                          <a:latin typeface="Calibri" panose="020F0502020204030204" pitchFamily="34" charset="0"/>
                          <a:cs typeface="Calibri" panose="020F0502020204030204" pitchFamily="34" charset="0"/>
                        </a:rPr>
                        <a:t> or the </a:t>
                      </a:r>
                      <a:r>
                        <a:rPr lang="en-CA" sz="1400" i="1" baseline="0" dirty="0">
                          <a:latin typeface="Calibri" panose="020F0502020204030204" pitchFamily="34" charset="0"/>
                          <a:cs typeface="Calibri" panose="020F0502020204030204" pitchFamily="34" charset="0"/>
                        </a:rPr>
                        <a:t>Connecting Care Act, 2019.</a:t>
                      </a:r>
                    </a:p>
                    <a:p>
                      <a:endParaRPr kumimoji="0" lang="en-CA" sz="1400" b="0" i="1" u="none" strike="noStrike" cap="none" normalizeH="0" baseline="0" dirty="0">
                        <a:ln>
                          <a:noFill/>
                        </a:ln>
                        <a:solidFill>
                          <a:schemeClr val="tx1"/>
                        </a:solidFill>
                        <a:effectLst/>
                        <a:latin typeface="Calibri" pitchFamily="34" charset="0"/>
                        <a:cs typeface="Calibri" panose="020F0502020204030204" pitchFamily="34" charset="0"/>
                      </a:endParaRPr>
                    </a:p>
                    <a:p>
                      <a:r>
                        <a:rPr kumimoji="0" lang="en-CA" sz="1400" b="0" i="0" u="none" strike="noStrike" cap="none" normalizeH="0" baseline="0" dirty="0">
                          <a:ln>
                            <a:noFill/>
                          </a:ln>
                          <a:solidFill>
                            <a:schemeClr val="tx1"/>
                          </a:solidFill>
                          <a:effectLst/>
                          <a:latin typeface="Calibri" pitchFamily="34" charset="0"/>
                          <a:cs typeface="Calibri" panose="020F0502020204030204" pitchFamily="34" charset="0"/>
                        </a:rPr>
                        <a:t>Residents do not have to report.</a:t>
                      </a:r>
                    </a:p>
                    <a:p>
                      <a:endParaRPr kumimoji="0" lang="en-CA" sz="1400" b="0" i="0" u="none" strike="noStrike" cap="none" normalizeH="0" baseline="0" dirty="0">
                        <a:ln>
                          <a:noFill/>
                        </a:ln>
                        <a:solidFill>
                          <a:schemeClr val="tx1"/>
                        </a:solidFill>
                        <a:effectLst/>
                        <a:latin typeface="Calibri" pitchFamily="34" charset="0"/>
                        <a:cs typeface="Calibri" panose="020F0502020204030204" pitchFamily="34" charset="0"/>
                      </a:endParaRPr>
                    </a:p>
                    <a:p>
                      <a:r>
                        <a:rPr kumimoji="0" lang="en-CA" sz="1400" b="0" i="0" u="none" strike="noStrike" cap="none" normalizeH="0" baseline="0" dirty="0">
                          <a:ln>
                            <a:noFill/>
                          </a:ln>
                          <a:solidFill>
                            <a:schemeClr val="tx1"/>
                          </a:solidFill>
                          <a:effectLst/>
                          <a:latin typeface="Calibri" pitchFamily="34" charset="0"/>
                          <a:cs typeface="Calibri" panose="020F0502020204030204" pitchFamily="34" charset="0"/>
                        </a:rPr>
                        <a:t>Licensee, management (including owners, board members, etc.), staff, and anyone providing a professional service to the resident or licensee in the areas of health, social work, or social services work, is guilty of an offence if they fail to report</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Box 3">
            <a:extLst>
              <a:ext uri="{FF2B5EF4-FFF2-40B4-BE49-F238E27FC236}">
                <a16:creationId xmlns:a16="http://schemas.microsoft.com/office/drawing/2014/main" id="{63DC9BC7-41F8-6DEA-E4A0-F058780CE1ED}"/>
              </a:ext>
            </a:extLst>
          </p:cNvPr>
          <p:cNvSpPr txBox="1">
            <a:spLocks noChangeArrowheads="1"/>
          </p:cNvSpPr>
          <p:nvPr/>
        </p:nvSpPr>
        <p:spPr bwMode="auto">
          <a:xfrm>
            <a:off x="2786063" y="333375"/>
            <a:ext cx="6348412"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i="1">
                <a:latin typeface="Calibri" panose="020F0502020204030204" pitchFamily="34" charset="0"/>
                <a:cs typeface="Times New Roman" panose="02020603050405020304" pitchFamily="18" charset="0"/>
              </a:rPr>
              <a:t>FLTCA</a:t>
            </a:r>
            <a:r>
              <a:rPr lang="en-US" altLang="en-US" sz="4000" b="1">
                <a:latin typeface="Calibri" panose="020F0502020204030204" pitchFamily="34" charset="0"/>
                <a:cs typeface="Times New Roman" panose="02020603050405020304" pitchFamily="18" charset="0"/>
              </a:rPr>
              <a:t>: Prevention of </a:t>
            </a:r>
          </a:p>
          <a:p>
            <a:pPr algn="ctr"/>
            <a:r>
              <a:rPr lang="en-US" altLang="en-US" sz="4000" b="1">
                <a:latin typeface="Calibri" panose="020F0502020204030204" pitchFamily="34" charset="0"/>
                <a:cs typeface="Times New Roman" panose="02020603050405020304" pitchFamily="18" charset="0"/>
              </a:rPr>
              <a:t>Abuse and Neglect</a:t>
            </a:r>
          </a:p>
        </p:txBody>
      </p:sp>
      <p:graphicFrame>
        <p:nvGraphicFramePr>
          <p:cNvPr id="6" name="Group 71">
            <a:extLst>
              <a:ext uri="{FF2B5EF4-FFF2-40B4-BE49-F238E27FC236}">
                <a16:creationId xmlns:a16="http://schemas.microsoft.com/office/drawing/2014/main" id="{C23CF28A-1CB6-DDB1-CB41-325BC74C4007}"/>
              </a:ext>
            </a:extLst>
          </p:cNvPr>
          <p:cNvGraphicFramePr>
            <a:graphicFrameLocks/>
          </p:cNvGraphicFramePr>
          <p:nvPr/>
        </p:nvGraphicFramePr>
        <p:xfrm>
          <a:off x="971550" y="1771650"/>
          <a:ext cx="7086600" cy="3662363"/>
        </p:xfrm>
        <a:graphic>
          <a:graphicData uri="http://schemas.openxmlformats.org/drawingml/2006/table">
            <a:tbl>
              <a:tblPr/>
              <a:tblGrid>
                <a:gridCol w="2153771">
                  <a:extLst>
                    <a:ext uri="{9D8B030D-6E8A-4147-A177-3AD203B41FA5}">
                      <a16:colId xmlns:a16="http://schemas.microsoft.com/office/drawing/2014/main" val="20000"/>
                    </a:ext>
                  </a:extLst>
                </a:gridCol>
                <a:gridCol w="4932829">
                  <a:extLst>
                    <a:ext uri="{9D8B030D-6E8A-4147-A177-3AD203B41FA5}">
                      <a16:colId xmlns:a16="http://schemas.microsoft.com/office/drawing/2014/main" val="20001"/>
                    </a:ext>
                  </a:extLst>
                </a:gridCol>
              </a:tblGrid>
              <a:tr h="419895">
                <a:tc gridSpan="2">
                  <a:txBody>
                    <a:bodyPr/>
                    <a:lstStyle/>
                    <a:p>
                      <a:pPr marL="0" marR="0" lvl="0" indent="0" algn="ctr" defTabSz="914400" rtl="0" eaLnBrk="1" fontAlgn="base" latinLnBrk="0" hangingPunct="1">
                        <a:lnSpc>
                          <a:spcPct val="100000"/>
                        </a:lnSpc>
                        <a:spcBef>
                          <a:spcPct val="0"/>
                        </a:spcBef>
                        <a:spcAft>
                          <a:spcPct val="25000"/>
                        </a:spcAft>
                        <a:buClr>
                          <a:schemeClr val="tx1"/>
                        </a:buClr>
                        <a:buSzPct val="110000"/>
                        <a:buFont typeface="Times" pitchFamily="18" charset="0"/>
                        <a:buNone/>
                        <a:tabLst/>
                      </a:pPr>
                      <a:r>
                        <a:rPr kumimoji="0" lang="en-CA" sz="1500" b="1" i="0" u="none" strike="noStrike" cap="none" normalizeH="0" baseline="0" dirty="0">
                          <a:ln>
                            <a:noFill/>
                          </a:ln>
                          <a:solidFill>
                            <a:schemeClr val="bg1"/>
                          </a:solidFill>
                          <a:effectLst/>
                          <a:latin typeface="Calibri" pitchFamily="34" charset="0"/>
                        </a:rPr>
                        <a:t>Requirements</a:t>
                      </a:r>
                    </a:p>
                  </a:txBody>
                  <a:tcPr marL="68580" marR="68580" marT="34300" marB="343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hMerge="1">
                  <a:txBody>
                    <a:bodyPr/>
                    <a:lstStyle/>
                    <a:p>
                      <a:endParaRPr lang="en-CA"/>
                    </a:p>
                  </a:txBody>
                  <a:tcPr/>
                </a:tc>
                <a:extLst>
                  <a:ext uri="{0D108BD9-81ED-4DB2-BD59-A6C34878D82A}">
                    <a16:rowId xmlns:a16="http://schemas.microsoft.com/office/drawing/2014/main" val="10000"/>
                  </a:ext>
                </a:extLst>
              </a:tr>
              <a:tr h="681648">
                <a:tc rowSpan="3">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dirty="0">
                          <a:latin typeface="Calibri" pitchFamily="34" charset="0"/>
                          <a:cs typeface="Arial" pitchFamily="34" charset="0"/>
                        </a:rPr>
                        <a:t>Policy to Promote Zero Tolerance</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200" b="1" i="1" dirty="0">
                          <a:latin typeface="Calibri" pitchFamily="34" charset="0"/>
                          <a:cs typeface="Arial" pitchFamily="34" charset="0"/>
                        </a:rPr>
                        <a:t>FLTCA</a:t>
                      </a:r>
                      <a:r>
                        <a:rPr lang="en-CA" sz="1200" b="1" dirty="0">
                          <a:latin typeface="Calibri" pitchFamily="34" charset="0"/>
                          <a:cs typeface="Arial" pitchFamily="34" charset="0"/>
                        </a:rPr>
                        <a:t>, s. 25(1),</a:t>
                      </a:r>
                      <a:r>
                        <a:rPr lang="en-CA" sz="1200" b="1" baseline="0" dirty="0">
                          <a:latin typeface="Calibri" pitchFamily="34" charset="0"/>
                          <a:cs typeface="Arial" pitchFamily="34" charset="0"/>
                        </a:rPr>
                        <a:t> </a:t>
                      </a:r>
                      <a:r>
                        <a:rPr lang="en-CA" sz="1200" b="1" dirty="0">
                          <a:latin typeface="Calibri" pitchFamily="34" charset="0"/>
                          <a:cs typeface="Arial" pitchFamily="34" charset="0"/>
                        </a:rPr>
                        <a:t>(2) and (3) </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500" b="0" i="0" u="none" strike="noStrike" cap="none" normalizeH="0" baseline="0" dirty="0">
                        <a:ln>
                          <a:noFill/>
                        </a:ln>
                        <a:solidFill>
                          <a:schemeClr val="tx1"/>
                        </a:solidFill>
                        <a:effectLst/>
                        <a:latin typeface="Calibri" pitchFamily="34" charset="0"/>
                      </a:endParaRPr>
                    </a:p>
                  </a:txBody>
                  <a:tcPr marL="68580" marR="68580" marT="34300" marB="343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0"/>
                        </a:spcAft>
                        <a:buClr>
                          <a:schemeClr val="tx1"/>
                        </a:buClr>
                        <a:buSzPct val="110000"/>
                        <a:buFont typeface="Times" pitchFamily="18" charset="0"/>
                        <a:buNone/>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Licensee shall ensure there is a written policy in place to promote zero tolerance of abuse and neglect of residents, and shall ensure that the policy is complied with.</a:t>
                      </a:r>
                    </a:p>
                  </a:txBody>
                  <a:tcPr marL="68580" marR="68580" marT="34300" marB="343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80672">
                <a:tc vMerge="1">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6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Components of the Policy – Licensee shall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Provide that abuse and neglect are not to be tolerated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Clearly set out what constitutes abuse and neglect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Provide for a program, that complies with the regulations, for preventing abuse and neglect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Contain an explanation of the duty under section 28 to make mandatory reports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Contain procedures for investigating and responding to alleged, suspected or witnessed abuse and neglect of resident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Set out the consequences for those who abuse or neglect residents.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Shall comply with any regulations</a:t>
                      </a:r>
                    </a:p>
                  </a:txBody>
                  <a:tcPr marL="68580" marR="68580" marT="34300" marB="343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80148">
                <a:tc vMerge="1">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2000" b="0" i="0" u="none" strike="noStrike" cap="none" normalizeH="0" baseline="0" dirty="0">
                        <a:ln>
                          <a:noFill/>
                        </a:ln>
                        <a:solidFill>
                          <a:schemeClr val="tx1"/>
                        </a:solidFill>
                        <a:effectLst/>
                        <a:latin typeface="Calibri" pitchFamily="34"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Communication – policy must be communicated to staff, residents, and their SDMs.</a:t>
                      </a:r>
                    </a:p>
                  </a:txBody>
                  <a:tcPr marL="68580" marR="68580" marT="34300" marB="343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71">
            <a:extLst>
              <a:ext uri="{FF2B5EF4-FFF2-40B4-BE49-F238E27FC236}">
                <a16:creationId xmlns:a16="http://schemas.microsoft.com/office/drawing/2014/main" id="{702DBDE6-8DD0-6679-4284-A14EFF244B52}"/>
              </a:ext>
            </a:extLst>
          </p:cNvPr>
          <p:cNvGraphicFramePr>
            <a:graphicFrameLocks/>
          </p:cNvGraphicFramePr>
          <p:nvPr/>
        </p:nvGraphicFramePr>
        <p:xfrm>
          <a:off x="742950" y="1557338"/>
          <a:ext cx="7429500" cy="4205287"/>
        </p:xfrm>
        <a:graphic>
          <a:graphicData uri="http://schemas.openxmlformats.org/drawingml/2006/table">
            <a:tbl>
              <a:tblPr/>
              <a:tblGrid>
                <a:gridCol w="1771650">
                  <a:extLst>
                    <a:ext uri="{9D8B030D-6E8A-4147-A177-3AD203B41FA5}">
                      <a16:colId xmlns:a16="http://schemas.microsoft.com/office/drawing/2014/main" val="20000"/>
                    </a:ext>
                  </a:extLst>
                </a:gridCol>
                <a:gridCol w="5657850">
                  <a:extLst>
                    <a:ext uri="{9D8B030D-6E8A-4147-A177-3AD203B41FA5}">
                      <a16:colId xmlns:a16="http://schemas.microsoft.com/office/drawing/2014/main" val="20001"/>
                    </a:ext>
                  </a:extLst>
                </a:gridCol>
              </a:tblGrid>
              <a:tr h="342821">
                <a:tc gridSpan="2">
                  <a:txBody>
                    <a:bodyPr/>
                    <a:lstStyle/>
                    <a:p>
                      <a:pPr marL="0" marR="0" lvl="0" indent="0" algn="ctr" defTabSz="914400" rtl="0" eaLnBrk="1" fontAlgn="base" latinLnBrk="0" hangingPunct="1">
                        <a:lnSpc>
                          <a:spcPct val="100000"/>
                        </a:lnSpc>
                        <a:spcBef>
                          <a:spcPct val="0"/>
                        </a:spcBef>
                        <a:spcAft>
                          <a:spcPct val="25000"/>
                        </a:spcAft>
                        <a:buClr>
                          <a:schemeClr val="tx1"/>
                        </a:buClr>
                        <a:buSzPct val="110000"/>
                        <a:buFont typeface="Times" pitchFamily="18" charset="0"/>
                        <a:buNone/>
                        <a:tabLst/>
                      </a:pPr>
                      <a:r>
                        <a:rPr kumimoji="0" lang="en-CA" sz="1500" b="1" i="0" u="none" strike="noStrike" cap="none" normalizeH="0" baseline="0" dirty="0">
                          <a:ln>
                            <a:noFill/>
                          </a:ln>
                          <a:solidFill>
                            <a:schemeClr val="bg1"/>
                          </a:solidFill>
                          <a:effectLst/>
                          <a:latin typeface="Calibri" pitchFamily="34" charset="0"/>
                        </a:rPr>
                        <a:t>Requirements</a:t>
                      </a:r>
                    </a:p>
                  </a:txBody>
                  <a:tcPr marL="68580" marR="68580" marT="34285" marB="3428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hMerge="1">
                  <a:txBody>
                    <a:bodyPr/>
                    <a:lstStyle/>
                    <a:p>
                      <a:endParaRPr lang="en-CA"/>
                    </a:p>
                  </a:txBody>
                  <a:tcPr/>
                </a:tc>
                <a:extLst>
                  <a:ext uri="{0D108BD9-81ED-4DB2-BD59-A6C34878D82A}">
                    <a16:rowId xmlns:a16="http://schemas.microsoft.com/office/drawing/2014/main" val="10000"/>
                  </a:ext>
                </a:extLst>
              </a:tr>
              <a:tr h="1165597">
                <a:tc rowSpan="3">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400" b="1" dirty="0">
                          <a:latin typeface="Calibri" pitchFamily="34" charset="0"/>
                          <a:cs typeface="Arial" pitchFamily="34" charset="0"/>
                        </a:rPr>
                        <a:t>Screening,</a:t>
                      </a:r>
                      <a:r>
                        <a:rPr lang="en-CA" sz="1400" b="1" baseline="0" dirty="0">
                          <a:latin typeface="Calibri" pitchFamily="34" charset="0"/>
                          <a:cs typeface="Arial" pitchFamily="34" charset="0"/>
                        </a:rPr>
                        <a:t> </a:t>
                      </a:r>
                      <a:r>
                        <a:rPr lang="en-CA" sz="1400" b="1" dirty="0">
                          <a:latin typeface="Calibri" pitchFamily="34" charset="0"/>
                          <a:cs typeface="Arial" pitchFamily="34" charset="0"/>
                        </a:rPr>
                        <a:t>Orientation,</a:t>
                      </a:r>
                      <a:r>
                        <a:rPr lang="en-CA" sz="1400" b="1" baseline="0" dirty="0">
                          <a:latin typeface="Calibri" pitchFamily="34" charset="0"/>
                          <a:cs typeface="Arial" pitchFamily="34" charset="0"/>
                        </a:rPr>
                        <a:t> Mandatory Training (for staff &amp; volunteers) </a:t>
                      </a:r>
                      <a:endParaRPr kumimoji="0" lang="en-CA" sz="1500" b="0" i="0" u="none" strike="noStrike" cap="none" normalizeH="0" baseline="0" dirty="0">
                        <a:ln>
                          <a:noFill/>
                        </a:ln>
                        <a:solidFill>
                          <a:schemeClr val="tx1"/>
                        </a:solidFill>
                        <a:effectLst/>
                        <a:latin typeface="Calibri" pitchFamily="34" charset="0"/>
                      </a:endParaRPr>
                    </a:p>
                  </a:txBody>
                  <a:tcPr marL="68580" marR="68580" marT="34285" marB="3428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1" i="0" u="none" strike="noStrike" cap="none" normalizeH="0" baseline="0" dirty="0">
                          <a:ln>
                            <a:noFill/>
                          </a:ln>
                          <a:solidFill>
                            <a:schemeClr val="tx1"/>
                          </a:solidFill>
                          <a:effectLst/>
                          <a:latin typeface="Calibri" pitchFamily="34" charset="0"/>
                          <a:cs typeface="Calibri" panose="020F0502020204030204" pitchFamily="34" charset="0"/>
                        </a:rPr>
                        <a:t>Screening measures: </a:t>
                      </a: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 </a:t>
                      </a:r>
                      <a:r>
                        <a:rPr kumimoji="0" lang="en-CA" sz="1200" b="0" i="1" u="none" strike="noStrike" cap="none" normalizeH="0" baseline="0" dirty="0">
                          <a:ln>
                            <a:noFill/>
                          </a:ln>
                          <a:solidFill>
                            <a:schemeClr val="tx1"/>
                          </a:solidFill>
                          <a:effectLst/>
                          <a:latin typeface="Calibri" pitchFamily="34" charset="0"/>
                          <a:cs typeface="Calibri" panose="020F0502020204030204" pitchFamily="34" charset="0"/>
                        </a:rPr>
                        <a:t>FLTCA</a:t>
                      </a: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 s. 81 (1) and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Licensees shall ensure that: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screening measures are conducted in accordance with the regulations before hiring staff and accepting volunteers.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The screening measures shall include police record checks, unless the person being screened is under 18 years of age.</a:t>
                      </a:r>
                    </a:p>
                  </a:txBody>
                  <a:tcPr marL="68580" marR="68580" marT="34285" marB="3428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45461">
                <a:tc vMerge="1">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6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1" i="0" u="none" strike="noStrike" cap="none" normalizeH="0" baseline="0" dirty="0">
                          <a:ln>
                            <a:noFill/>
                          </a:ln>
                          <a:solidFill>
                            <a:schemeClr val="tx1"/>
                          </a:solidFill>
                          <a:effectLst/>
                          <a:latin typeface="Calibri" pitchFamily="34" charset="0"/>
                          <a:cs typeface="Calibri" panose="020F0502020204030204" pitchFamily="34" charset="0"/>
                        </a:rPr>
                        <a:t>Orientation and Mandatory Training of staff </a:t>
                      </a: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(select list): [</a:t>
                      </a:r>
                      <a:r>
                        <a:rPr kumimoji="0" lang="en-CA" sz="1200" b="0" i="1" u="none" strike="noStrike" cap="none" normalizeH="0" baseline="0" dirty="0">
                          <a:ln>
                            <a:noFill/>
                          </a:ln>
                          <a:solidFill>
                            <a:schemeClr val="tx1"/>
                          </a:solidFill>
                          <a:effectLst/>
                          <a:latin typeface="Calibri" pitchFamily="34" charset="0"/>
                          <a:cs typeface="Calibri" panose="020F0502020204030204" pitchFamily="34" charset="0"/>
                        </a:rPr>
                        <a:t>FLTCA</a:t>
                      </a: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 s. 82]</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The Residents’ Bill of Rights.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The LTC home’s mission statement.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LTC home’s policy to promote zero tolerance of abuse and neglect of residents.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The duty under section 28 to make mandatory reports.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The protections afforded by section 30 (whistleblowing).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The LTC home’s policy to minimize the restraining of residents.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Fire Prevention and Safety,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Emergency and evacuation procedures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Infection prevention and control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All Acts, regulations, policies of the Ministry and similar documents, including policies of the licensee that are relevant to the person’s responsibilities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Any other requirements set out in the regulations</a:t>
                      </a:r>
                    </a:p>
                  </a:txBody>
                  <a:tcPr marL="68580" marR="68580" marT="34285" marB="3428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1408">
                <a:tc vMerge="1">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6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85" marB="3428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81936" name="TextBox 6">
            <a:extLst>
              <a:ext uri="{FF2B5EF4-FFF2-40B4-BE49-F238E27FC236}">
                <a16:creationId xmlns:a16="http://schemas.microsoft.com/office/drawing/2014/main" id="{2D995B76-2657-5CB0-A818-67902F9CB570}"/>
              </a:ext>
            </a:extLst>
          </p:cNvPr>
          <p:cNvSpPr txBox="1">
            <a:spLocks noChangeArrowheads="1"/>
          </p:cNvSpPr>
          <p:nvPr/>
        </p:nvSpPr>
        <p:spPr bwMode="auto">
          <a:xfrm>
            <a:off x="2771775" y="252413"/>
            <a:ext cx="6059488"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FLTCA: Prevention of </a:t>
            </a:r>
          </a:p>
          <a:p>
            <a:pPr algn="ctr"/>
            <a:r>
              <a:rPr lang="en-US" altLang="en-US" sz="4000" b="1">
                <a:latin typeface="Calibri" panose="020F0502020204030204" pitchFamily="34" charset="0"/>
                <a:cs typeface="Times New Roman" panose="02020603050405020304" pitchFamily="18" charset="0"/>
              </a:rPr>
              <a:t>Abuse and Neglect</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71">
            <a:extLst>
              <a:ext uri="{FF2B5EF4-FFF2-40B4-BE49-F238E27FC236}">
                <a16:creationId xmlns:a16="http://schemas.microsoft.com/office/drawing/2014/main" id="{11D83B78-FEB4-0258-267A-1F64EDAD6C1B}"/>
              </a:ext>
            </a:extLst>
          </p:cNvPr>
          <p:cNvGraphicFramePr>
            <a:graphicFrameLocks/>
          </p:cNvGraphicFramePr>
          <p:nvPr/>
        </p:nvGraphicFramePr>
        <p:xfrm>
          <a:off x="1600200" y="1771650"/>
          <a:ext cx="5829300" cy="2509838"/>
        </p:xfrm>
        <a:graphic>
          <a:graphicData uri="http://schemas.openxmlformats.org/drawingml/2006/table">
            <a:tbl>
              <a:tblPr/>
              <a:tblGrid>
                <a:gridCol w="1771650">
                  <a:extLst>
                    <a:ext uri="{9D8B030D-6E8A-4147-A177-3AD203B41FA5}">
                      <a16:colId xmlns:a16="http://schemas.microsoft.com/office/drawing/2014/main" val="20000"/>
                    </a:ext>
                  </a:extLst>
                </a:gridCol>
                <a:gridCol w="4057650">
                  <a:extLst>
                    <a:ext uri="{9D8B030D-6E8A-4147-A177-3AD203B41FA5}">
                      <a16:colId xmlns:a16="http://schemas.microsoft.com/office/drawing/2014/main" val="20001"/>
                    </a:ext>
                  </a:extLst>
                </a:gridCol>
              </a:tblGrid>
              <a:tr h="297129">
                <a:tc gridSpan="2">
                  <a:txBody>
                    <a:bodyPr/>
                    <a:lstStyle/>
                    <a:p>
                      <a:pPr marL="0" marR="0" lvl="0" indent="0" algn="ctr" defTabSz="914400" rtl="0" eaLnBrk="1" fontAlgn="base" latinLnBrk="0" hangingPunct="1">
                        <a:lnSpc>
                          <a:spcPct val="100000"/>
                        </a:lnSpc>
                        <a:spcBef>
                          <a:spcPct val="0"/>
                        </a:spcBef>
                        <a:spcAft>
                          <a:spcPct val="25000"/>
                        </a:spcAft>
                        <a:buClr>
                          <a:schemeClr val="tx1"/>
                        </a:buClr>
                        <a:buSzPct val="110000"/>
                        <a:buFont typeface="Times" pitchFamily="18" charset="0"/>
                        <a:buNone/>
                        <a:tabLst/>
                      </a:pPr>
                      <a:r>
                        <a:rPr kumimoji="0" lang="en-CA" sz="1500" b="1" i="0" u="none" strike="noStrike" cap="none" normalizeH="0" baseline="0" dirty="0">
                          <a:ln>
                            <a:noFill/>
                          </a:ln>
                          <a:solidFill>
                            <a:schemeClr val="bg1"/>
                          </a:solidFill>
                          <a:effectLst/>
                          <a:latin typeface="Calibri" pitchFamily="34" charset="0"/>
                        </a:rPr>
                        <a:t>Requirements</a:t>
                      </a:r>
                    </a:p>
                  </a:txBody>
                  <a:tcPr marL="68580" marR="68580" marT="34286" marB="3428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hMerge="1">
                  <a:txBody>
                    <a:bodyPr/>
                    <a:lstStyle/>
                    <a:p>
                      <a:endParaRPr lang="en-CA"/>
                    </a:p>
                  </a:txBody>
                  <a:tcPr/>
                </a:tc>
                <a:extLst>
                  <a:ext uri="{0D108BD9-81ED-4DB2-BD59-A6C34878D82A}">
                    <a16:rowId xmlns:a16="http://schemas.microsoft.com/office/drawing/2014/main" val="10000"/>
                  </a:ext>
                </a:extLst>
              </a:tr>
              <a:tr h="239990">
                <a:tc rowSpan="3">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400" b="1" dirty="0">
                          <a:latin typeface="Calibri" pitchFamily="34" charset="0"/>
                          <a:cs typeface="Arial" pitchFamily="34" charset="0"/>
                        </a:rPr>
                        <a:t>Screening,</a:t>
                      </a:r>
                      <a:r>
                        <a:rPr lang="en-CA" sz="1400" b="1" baseline="0" dirty="0">
                          <a:latin typeface="Calibri" pitchFamily="34" charset="0"/>
                          <a:cs typeface="Arial" pitchFamily="34" charset="0"/>
                        </a:rPr>
                        <a:t> </a:t>
                      </a:r>
                      <a:r>
                        <a:rPr lang="en-CA" sz="1400" b="1" dirty="0">
                          <a:latin typeface="Calibri" pitchFamily="34" charset="0"/>
                          <a:cs typeface="Arial" pitchFamily="34" charset="0"/>
                        </a:rPr>
                        <a:t>Orientation,</a:t>
                      </a:r>
                      <a:r>
                        <a:rPr lang="en-CA" sz="1400" b="1" baseline="0" dirty="0">
                          <a:latin typeface="Calibri" pitchFamily="34" charset="0"/>
                          <a:cs typeface="Arial" pitchFamily="34" charset="0"/>
                        </a:rPr>
                        <a:t> Mandatory Training (for staff &amp; volunteers) </a:t>
                      </a:r>
                      <a:endParaRPr kumimoji="0" lang="en-CA" sz="1500" b="0" i="0" u="none" strike="noStrike" cap="none" normalizeH="0" baseline="0" dirty="0">
                        <a:ln>
                          <a:noFill/>
                        </a:ln>
                        <a:solidFill>
                          <a:schemeClr val="tx1"/>
                        </a:solidFill>
                        <a:effectLst/>
                        <a:latin typeface="Calibri" pitchFamily="34" charset="0"/>
                      </a:endParaRPr>
                    </a:p>
                  </a:txBody>
                  <a:tcPr marL="68580" marR="68580" marT="34286" marB="3428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86" marB="342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611326">
                <a:tc vMerge="1">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6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1" i="0" u="none" strike="noStrike" cap="none" normalizeH="0" baseline="0" dirty="0">
                          <a:ln>
                            <a:noFill/>
                          </a:ln>
                          <a:solidFill>
                            <a:schemeClr val="tx1"/>
                          </a:solidFill>
                          <a:effectLst/>
                          <a:latin typeface="Calibri" pitchFamily="34" charset="0"/>
                          <a:cs typeface="Calibri" panose="020F0502020204030204" pitchFamily="34" charset="0"/>
                        </a:rPr>
                        <a:t>Orientation of volunteers </a:t>
                      </a:r>
                      <a:r>
                        <a:rPr kumimoji="0" lang="en-CA" sz="1100" b="0" i="0" u="none" strike="noStrike" cap="none" normalizeH="0" baseline="0" dirty="0">
                          <a:ln>
                            <a:noFill/>
                          </a:ln>
                          <a:solidFill>
                            <a:schemeClr val="tx1"/>
                          </a:solidFill>
                          <a:effectLst/>
                          <a:latin typeface="Calibri" pitchFamily="34" charset="0"/>
                          <a:cs typeface="Calibri" panose="020F0502020204030204" pitchFamily="34" charset="0"/>
                        </a:rPr>
                        <a:t>(select list): [</a:t>
                      </a:r>
                      <a:r>
                        <a:rPr kumimoji="0" lang="en-CA" sz="1100" b="0" i="1" u="none" strike="noStrike" cap="none" normalizeH="0" baseline="0" dirty="0">
                          <a:ln>
                            <a:noFill/>
                          </a:ln>
                          <a:solidFill>
                            <a:schemeClr val="tx1"/>
                          </a:solidFill>
                          <a:effectLst/>
                          <a:latin typeface="Calibri" pitchFamily="34" charset="0"/>
                          <a:cs typeface="Calibri" panose="020F0502020204030204" pitchFamily="34" charset="0"/>
                        </a:rPr>
                        <a:t>FLTCA</a:t>
                      </a:r>
                      <a:r>
                        <a:rPr kumimoji="0" lang="en-CA" sz="1100" b="0" i="0" u="none" strike="noStrike" cap="none" normalizeH="0" baseline="0" dirty="0">
                          <a:ln>
                            <a:noFill/>
                          </a:ln>
                          <a:solidFill>
                            <a:schemeClr val="tx1"/>
                          </a:solidFill>
                          <a:effectLst/>
                          <a:latin typeface="Calibri" pitchFamily="34" charset="0"/>
                          <a:cs typeface="Calibri" panose="020F0502020204030204" pitchFamily="34" charset="0"/>
                        </a:rPr>
                        <a:t>, s. 82]</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100" b="0" i="0" u="none" strike="noStrike" cap="none" normalizeH="0" baseline="0" dirty="0">
                          <a:ln>
                            <a:noFill/>
                          </a:ln>
                          <a:solidFill>
                            <a:schemeClr val="tx1"/>
                          </a:solidFill>
                          <a:effectLst/>
                          <a:latin typeface="Calibri" pitchFamily="34" charset="0"/>
                          <a:cs typeface="Calibri" panose="020F0502020204030204" pitchFamily="34" charset="0"/>
                        </a:rPr>
                        <a:t>The Residents’ Bill of Rights.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100" b="0" i="0" u="none" strike="noStrike" cap="none" normalizeH="0" baseline="0" dirty="0">
                          <a:ln>
                            <a:noFill/>
                          </a:ln>
                          <a:solidFill>
                            <a:schemeClr val="tx1"/>
                          </a:solidFill>
                          <a:effectLst/>
                          <a:latin typeface="Calibri" pitchFamily="34" charset="0"/>
                          <a:cs typeface="Calibri" panose="020F0502020204030204" pitchFamily="34" charset="0"/>
                        </a:rPr>
                        <a:t>The LTC home’s mission statement.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100" b="0" i="0" u="none" strike="noStrike" cap="none" normalizeH="0" baseline="0" dirty="0">
                          <a:ln>
                            <a:noFill/>
                          </a:ln>
                          <a:solidFill>
                            <a:schemeClr val="tx1"/>
                          </a:solidFill>
                          <a:effectLst/>
                          <a:latin typeface="Calibri" pitchFamily="34" charset="0"/>
                          <a:cs typeface="Calibri" panose="020F0502020204030204" pitchFamily="34" charset="0"/>
                        </a:rPr>
                        <a:t>LTC home’s policy to promote zero tolerance of abuse and neglect of residents.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100" b="0" i="0" u="none" strike="noStrike" cap="none" normalizeH="0" baseline="0" dirty="0">
                          <a:ln>
                            <a:noFill/>
                          </a:ln>
                          <a:solidFill>
                            <a:schemeClr val="tx1"/>
                          </a:solidFill>
                          <a:effectLst/>
                          <a:latin typeface="Calibri" pitchFamily="34" charset="0"/>
                          <a:cs typeface="Calibri" panose="020F0502020204030204" pitchFamily="34" charset="0"/>
                        </a:rPr>
                        <a:t>The duty under section 28 to make mandatory reports.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100" b="0" i="0" u="none" strike="noStrike" cap="none" normalizeH="0" baseline="0" dirty="0">
                          <a:ln>
                            <a:noFill/>
                          </a:ln>
                          <a:solidFill>
                            <a:schemeClr val="tx1"/>
                          </a:solidFill>
                          <a:effectLst/>
                          <a:latin typeface="Calibri" pitchFamily="34" charset="0"/>
                          <a:cs typeface="Calibri" panose="020F0502020204030204" pitchFamily="34" charset="0"/>
                        </a:rPr>
                        <a:t>Fire safety and universal infection control practices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100" b="0" i="0" u="none" strike="noStrike" cap="none" normalizeH="0" baseline="0" dirty="0">
                          <a:ln>
                            <a:noFill/>
                          </a:ln>
                          <a:solidFill>
                            <a:schemeClr val="tx1"/>
                          </a:solidFill>
                          <a:effectLst/>
                          <a:latin typeface="Calibri" pitchFamily="34" charset="0"/>
                          <a:cs typeface="Calibri" panose="020F0502020204030204" pitchFamily="34" charset="0"/>
                        </a:rPr>
                        <a:t>Protection afforded by section 30</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100" b="0" i="0" u="none" strike="noStrike" cap="none" normalizeH="0" baseline="0" dirty="0">
                          <a:ln>
                            <a:noFill/>
                          </a:ln>
                          <a:solidFill>
                            <a:schemeClr val="tx1"/>
                          </a:solidFill>
                          <a:effectLst/>
                          <a:latin typeface="Calibri" pitchFamily="34" charset="0"/>
                          <a:cs typeface="Calibri" panose="020F0502020204030204" pitchFamily="34" charset="0"/>
                        </a:rPr>
                        <a:t>Any other areas required by the regulations</a:t>
                      </a:r>
                    </a:p>
                  </a:txBody>
                  <a:tcPr marL="68580" marR="68580" marT="34286" marB="342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1393">
                <a:tc vMerge="1">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pPr>
                      <a:endParaRPr kumimoji="0" lang="en-CA" sz="1600" b="0" i="0" u="none" strike="noStrike" cap="none" normalizeH="0" baseline="0" dirty="0">
                        <a:ln>
                          <a:noFill/>
                        </a:ln>
                        <a:solidFill>
                          <a:schemeClr val="tx1"/>
                        </a:solidFill>
                        <a:effectLst/>
                        <a:latin typeface="Calibri" pitchFamily="34" charset="0"/>
                        <a:cs typeface="Calibri" panose="020F0502020204030204" pitchFamily="34"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86" marB="342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82960" name="TextBox 6">
            <a:extLst>
              <a:ext uri="{FF2B5EF4-FFF2-40B4-BE49-F238E27FC236}">
                <a16:creationId xmlns:a16="http://schemas.microsoft.com/office/drawing/2014/main" id="{EA7E383A-226F-3D48-33DD-D37B8A338D54}"/>
              </a:ext>
            </a:extLst>
          </p:cNvPr>
          <p:cNvSpPr txBox="1">
            <a:spLocks noChangeArrowheads="1"/>
          </p:cNvSpPr>
          <p:nvPr/>
        </p:nvSpPr>
        <p:spPr bwMode="auto">
          <a:xfrm>
            <a:off x="2627313" y="333375"/>
            <a:ext cx="6132512"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i="1">
                <a:latin typeface="Calibri" panose="020F0502020204030204" pitchFamily="34" charset="0"/>
                <a:cs typeface="Times New Roman" panose="02020603050405020304" pitchFamily="18" charset="0"/>
              </a:rPr>
              <a:t>FLTCA</a:t>
            </a:r>
            <a:r>
              <a:rPr lang="en-US" altLang="en-US" sz="4000" b="1">
                <a:latin typeface="Calibri" panose="020F0502020204030204" pitchFamily="34" charset="0"/>
                <a:cs typeface="Times New Roman" panose="02020603050405020304" pitchFamily="18" charset="0"/>
              </a:rPr>
              <a:t>: Prevention of </a:t>
            </a:r>
          </a:p>
          <a:p>
            <a:pPr algn="ctr"/>
            <a:r>
              <a:rPr lang="en-US" altLang="en-US" sz="4000" b="1">
                <a:latin typeface="Calibri" panose="020F0502020204030204" pitchFamily="34" charset="0"/>
                <a:cs typeface="Times New Roman" panose="02020603050405020304" pitchFamily="18" charset="0"/>
              </a:rPr>
              <a:t>Abuse and Neglect</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Box 6">
            <a:extLst>
              <a:ext uri="{FF2B5EF4-FFF2-40B4-BE49-F238E27FC236}">
                <a16:creationId xmlns:a16="http://schemas.microsoft.com/office/drawing/2014/main" id="{64520B55-825A-3FFE-F7AF-2013A856F0EF}"/>
              </a:ext>
            </a:extLst>
          </p:cNvPr>
          <p:cNvSpPr txBox="1">
            <a:spLocks noChangeArrowheads="1"/>
          </p:cNvSpPr>
          <p:nvPr/>
        </p:nvSpPr>
        <p:spPr bwMode="auto">
          <a:xfrm>
            <a:off x="2627313" y="333375"/>
            <a:ext cx="5484812"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Emergency Orders During the Pandemic</a:t>
            </a:r>
          </a:p>
        </p:txBody>
      </p:sp>
      <p:graphicFrame>
        <p:nvGraphicFramePr>
          <p:cNvPr id="4" name="Group 71">
            <a:extLst>
              <a:ext uri="{FF2B5EF4-FFF2-40B4-BE49-F238E27FC236}">
                <a16:creationId xmlns:a16="http://schemas.microsoft.com/office/drawing/2014/main" id="{48C4C5CB-62D4-6BA1-4124-B306A37ED37D}"/>
              </a:ext>
            </a:extLst>
          </p:cNvPr>
          <p:cNvGraphicFramePr>
            <a:graphicFrameLocks/>
          </p:cNvGraphicFramePr>
          <p:nvPr/>
        </p:nvGraphicFramePr>
        <p:xfrm>
          <a:off x="742950" y="1885950"/>
          <a:ext cx="7543800" cy="3143250"/>
        </p:xfrm>
        <a:graphic>
          <a:graphicData uri="http://schemas.openxmlformats.org/drawingml/2006/table">
            <a:tbl>
              <a:tblPr/>
              <a:tblGrid>
                <a:gridCol w="2292724">
                  <a:extLst>
                    <a:ext uri="{9D8B030D-6E8A-4147-A177-3AD203B41FA5}">
                      <a16:colId xmlns:a16="http://schemas.microsoft.com/office/drawing/2014/main" val="20000"/>
                    </a:ext>
                  </a:extLst>
                </a:gridCol>
                <a:gridCol w="5251076">
                  <a:extLst>
                    <a:ext uri="{9D8B030D-6E8A-4147-A177-3AD203B41FA5}">
                      <a16:colId xmlns:a16="http://schemas.microsoft.com/office/drawing/2014/main" val="20001"/>
                    </a:ext>
                  </a:extLst>
                </a:gridCol>
              </a:tblGrid>
              <a:tr h="517757">
                <a:tc gridSpan="2">
                  <a:txBody>
                    <a:bodyPr/>
                    <a:lstStyle/>
                    <a:p>
                      <a:pPr marL="0" marR="0" lvl="0" indent="0" algn="ctr" defTabSz="914400" rtl="0" eaLnBrk="1" fontAlgn="base" latinLnBrk="0" hangingPunct="1">
                        <a:lnSpc>
                          <a:spcPct val="100000"/>
                        </a:lnSpc>
                        <a:spcBef>
                          <a:spcPct val="0"/>
                        </a:spcBef>
                        <a:spcAft>
                          <a:spcPct val="25000"/>
                        </a:spcAft>
                        <a:buClr>
                          <a:schemeClr val="tx1"/>
                        </a:buClr>
                        <a:buSzPct val="110000"/>
                        <a:buFont typeface="Times" pitchFamily="18" charset="0"/>
                        <a:buNone/>
                        <a:tabLst/>
                      </a:pPr>
                      <a:r>
                        <a:rPr kumimoji="0" lang="en-CA" sz="1500" b="1" i="0" u="none" strike="noStrike" cap="none" normalizeH="0" baseline="0" dirty="0">
                          <a:ln>
                            <a:noFill/>
                          </a:ln>
                          <a:solidFill>
                            <a:schemeClr val="bg1"/>
                          </a:solidFill>
                          <a:effectLst/>
                          <a:latin typeface="Calibri" pitchFamily="34" charset="0"/>
                        </a:rPr>
                        <a:t>Requirements</a:t>
                      </a:r>
                    </a:p>
                  </a:txBody>
                  <a:tcPr marL="68580" marR="68580" marT="34293" marB="3429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hMerge="1">
                  <a:txBody>
                    <a:bodyPr/>
                    <a:lstStyle/>
                    <a:p>
                      <a:endParaRPr lang="en-CA"/>
                    </a:p>
                  </a:txBody>
                  <a:tcPr/>
                </a:tc>
                <a:extLst>
                  <a:ext uri="{0D108BD9-81ED-4DB2-BD59-A6C34878D82A}">
                    <a16:rowId xmlns:a16="http://schemas.microsoft.com/office/drawing/2014/main" val="10000"/>
                  </a:ext>
                </a:extLst>
              </a:tr>
              <a:tr h="2625493">
                <a:tc>
                  <a:txBody>
                    <a:bodyPr/>
                    <a:lstStyle/>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r>
                        <a:rPr lang="en-CA" sz="1400" b="1" dirty="0">
                          <a:latin typeface="Calibri" pitchFamily="34" charset="0"/>
                          <a:cs typeface="Arial" pitchFamily="34" charset="0"/>
                        </a:rPr>
                        <a:t>Streamlining Requirements for Homes during the COVID-19 Pandemic</a:t>
                      </a: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endParaRPr lang="en-CA" sz="1400" b="1" dirty="0">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endParaRPr lang="en-CA" sz="1400" b="1" dirty="0">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25000"/>
                        </a:spcAft>
                        <a:buClr>
                          <a:schemeClr val="tx2"/>
                        </a:buClr>
                        <a:buSzPct val="85000"/>
                        <a:buFont typeface="Wingdings" pitchFamily="2" charset="2"/>
                        <a:buNone/>
                        <a:tabLst/>
                        <a:defRPr/>
                      </a:pPr>
                      <a:endParaRPr kumimoji="0" lang="en-CA" sz="1500" b="0" i="0" u="none" strike="noStrike" cap="none" normalizeH="0" baseline="0" dirty="0">
                        <a:ln>
                          <a:noFill/>
                        </a:ln>
                        <a:solidFill>
                          <a:schemeClr val="tx1"/>
                        </a:solidFill>
                        <a:effectLst/>
                        <a:latin typeface="Calibri" pitchFamily="34" charset="0"/>
                      </a:endParaRPr>
                    </a:p>
                  </a:txBody>
                  <a:tcPr marL="68580" marR="68580" marT="34293" marB="342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1" i="0" u="none" strike="noStrike" cap="none" normalizeH="0" baseline="0" dirty="0">
                          <a:ln>
                            <a:noFill/>
                          </a:ln>
                          <a:solidFill>
                            <a:schemeClr val="tx1"/>
                          </a:solidFill>
                          <a:effectLst/>
                          <a:latin typeface="Calibri" pitchFamily="34" charset="0"/>
                          <a:cs typeface="Calibri" panose="020F0502020204030204" pitchFamily="34" charset="0"/>
                        </a:rPr>
                        <a:t>Reopening Ontario (A Flexible Response to Covid 19) Act, O. Reg. 95/20: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Licensees may fill any staff position with the person who, in their reasonable opinion, has the adequate skills, training and knowledge to perform the duties required of that position. Licensees are also not required to meet the training and orientation requirements set out in the </a:t>
                      </a:r>
                      <a:r>
                        <a:rPr kumimoji="0" lang="en-CA" sz="1200" b="0" i="1" u="none" strike="noStrike" cap="none" normalizeH="0" baseline="0" dirty="0">
                          <a:ln>
                            <a:noFill/>
                          </a:ln>
                          <a:solidFill>
                            <a:schemeClr val="tx1"/>
                          </a:solidFill>
                          <a:effectLst/>
                          <a:latin typeface="Calibri" pitchFamily="34" charset="0"/>
                          <a:cs typeface="Calibri" panose="020F0502020204030204" pitchFamily="34" charset="0"/>
                        </a:rPr>
                        <a:t>LTCHA</a:t>
                      </a: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 and Ontario Regulation 79/10 [this </a:t>
                      </a:r>
                      <a:r>
                        <a:rPr kumimoji="0" lang="en-CA" sz="1200" b="1" i="0" u="none" strike="noStrike" cap="none" normalizeH="0" baseline="0" dirty="0">
                          <a:ln>
                            <a:noFill/>
                          </a:ln>
                          <a:solidFill>
                            <a:schemeClr val="tx1"/>
                          </a:solidFill>
                          <a:effectLst/>
                          <a:latin typeface="Calibri" pitchFamily="34" charset="0"/>
                          <a:cs typeface="Calibri" panose="020F0502020204030204" pitchFamily="34" charset="0"/>
                        </a:rPr>
                        <a:t>has not </a:t>
                      </a:r>
                      <a:r>
                        <a:rPr kumimoji="0" lang="en-CA" sz="1200" b="0" i="0" u="none" strike="noStrike" cap="none" normalizeH="0" baseline="0" dirty="0">
                          <a:ln>
                            <a:noFill/>
                          </a:ln>
                          <a:solidFill>
                            <a:schemeClr val="tx1"/>
                          </a:solidFill>
                          <a:effectLst/>
                          <a:latin typeface="Calibri" pitchFamily="34" charset="0"/>
                          <a:cs typeface="Calibri" panose="020F0502020204030204" pitchFamily="34" charset="0"/>
                        </a:rPr>
                        <a:t>been amended to reflect the new Act], provided that they ensure staff take measures to ensure resident care and safety.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1" i="0" u="none" strike="noStrike" cap="none" normalizeH="0" baseline="0" dirty="0">
                        <a:ln>
                          <a:noFill/>
                        </a:ln>
                        <a:solidFill>
                          <a:schemeClr val="tx1"/>
                        </a:solidFill>
                        <a:effectLst/>
                        <a:latin typeface="Calibri" pitchFamily="34" charset="0"/>
                        <a:cs typeface="Calibri" panose="020F0502020204030204" pitchFamily="34" charset="0"/>
                      </a:endParaRPr>
                    </a:p>
                  </a:txBody>
                  <a:tcPr marL="68580" marR="68580" marT="34293" marB="342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3">
            <a:extLst>
              <a:ext uri="{FF2B5EF4-FFF2-40B4-BE49-F238E27FC236}">
                <a16:creationId xmlns:a16="http://schemas.microsoft.com/office/drawing/2014/main" id="{73839325-AC32-49D7-E150-D67E842DF6A6}"/>
              </a:ext>
            </a:extLst>
          </p:cNvPr>
          <p:cNvSpPr txBox="1">
            <a:spLocks noChangeArrowheads="1"/>
          </p:cNvSpPr>
          <p:nvPr/>
        </p:nvSpPr>
        <p:spPr bwMode="auto">
          <a:xfrm>
            <a:off x="2117725" y="188913"/>
            <a:ext cx="6275388"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latin typeface="Calibri" panose="020F0502020204030204" pitchFamily="34" charset="0"/>
                <a:cs typeface="Calibri" panose="020F0502020204030204" pitchFamily="34" charset="0"/>
              </a:rPr>
              <a:t>Confinement Sections – No Date for Enacting </a:t>
            </a:r>
            <a:endParaRPr lang="en-CA" altLang="en-US" sz="4000" b="1">
              <a:latin typeface="Calibri" panose="020F0502020204030204" pitchFamily="34" charset="0"/>
              <a:cs typeface="Calibri" panose="020F0502020204030204" pitchFamily="34" charset="0"/>
            </a:endParaRPr>
          </a:p>
        </p:txBody>
      </p:sp>
      <p:sp>
        <p:nvSpPr>
          <p:cNvPr id="13315" name="TextBox 2">
            <a:extLst>
              <a:ext uri="{FF2B5EF4-FFF2-40B4-BE49-F238E27FC236}">
                <a16:creationId xmlns:a16="http://schemas.microsoft.com/office/drawing/2014/main" id="{1F5C5CF4-A55A-3A44-801C-E37979A1CCA7}"/>
              </a:ext>
            </a:extLst>
          </p:cNvPr>
          <p:cNvSpPr txBox="1">
            <a:spLocks noChangeArrowheads="1"/>
          </p:cNvSpPr>
          <p:nvPr/>
        </p:nvSpPr>
        <p:spPr bwMode="auto">
          <a:xfrm>
            <a:off x="457200" y="1773238"/>
            <a:ext cx="7935913" cy="5186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04788" indent="-2047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200150" indent="-28575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225"/>
              </a:spcAft>
              <a:buClr>
                <a:srgbClr val="000000"/>
              </a:buClr>
              <a:buSzPct val="110000"/>
              <a:buFont typeface="Wingdings" pitchFamily="2" charset="2"/>
              <a:buChar char="§"/>
            </a:pPr>
            <a:r>
              <a:rPr lang="en-CA" altLang="en-US" sz="1700">
                <a:latin typeface="Calibri" panose="020F0502020204030204" pitchFamily="34" charset="0"/>
                <a:cs typeface="Calibri" panose="020F0502020204030204" pitchFamily="34" charset="0"/>
              </a:rPr>
              <a:t>Sections related to confinement – passed but not enacted</a:t>
            </a:r>
          </a:p>
          <a:p>
            <a:pPr lvl="1" eaLnBrk="1" hangingPunct="1">
              <a:spcBef>
                <a:spcPct val="0"/>
              </a:spcBef>
              <a:spcAft>
                <a:spcPts val="225"/>
              </a:spcAft>
              <a:buClr>
                <a:srgbClr val="000000"/>
              </a:buClr>
              <a:buSzPct val="110000"/>
              <a:buFont typeface="Wingdings" pitchFamily="2" charset="2"/>
              <a:buChar char="Ø"/>
            </a:pPr>
            <a:r>
              <a:rPr lang="en-CA" altLang="en-US" sz="1700">
                <a:latin typeface="Calibri" panose="020F0502020204030204" pitchFamily="34" charset="0"/>
                <a:cs typeface="Calibri" panose="020F0502020204030204" pitchFamily="34" charset="0"/>
              </a:rPr>
              <a:t>Section 33 – Amendment will be needed to require a policy for restraining </a:t>
            </a:r>
            <a:r>
              <a:rPr lang="en-CA" altLang="en-US" sz="1700" b="1">
                <a:latin typeface="Calibri" panose="020F0502020204030204" pitchFamily="34" charset="0"/>
                <a:cs typeface="Calibri" panose="020F0502020204030204" pitchFamily="34" charset="0"/>
              </a:rPr>
              <a:t>and</a:t>
            </a:r>
            <a:r>
              <a:rPr lang="en-CA" altLang="en-US" sz="1700">
                <a:latin typeface="Calibri" panose="020F0502020204030204" pitchFamily="34" charset="0"/>
                <a:cs typeface="Calibri" panose="020F0502020204030204" pitchFamily="34" charset="0"/>
              </a:rPr>
              <a:t> confining</a:t>
            </a:r>
          </a:p>
          <a:p>
            <a:pPr lvl="1" eaLnBrk="1" hangingPunct="1">
              <a:spcBef>
                <a:spcPct val="0"/>
              </a:spcBef>
              <a:spcAft>
                <a:spcPts val="225"/>
              </a:spcAft>
              <a:buClr>
                <a:srgbClr val="000000"/>
              </a:buClr>
              <a:buSzPct val="110000"/>
              <a:buFont typeface="Wingdings" pitchFamily="2" charset="2"/>
              <a:buChar char="Ø"/>
            </a:pPr>
            <a:r>
              <a:rPr lang="en-CA" altLang="en-US" sz="1700">
                <a:latin typeface="Calibri" panose="020F0502020204030204" pitchFamily="34" charset="0"/>
                <a:cs typeface="Calibri" panose="020F0502020204030204" pitchFamily="34" charset="0"/>
              </a:rPr>
              <a:t>Section 34 – Protecting from restraining and confining </a:t>
            </a:r>
          </a:p>
          <a:p>
            <a:pPr lvl="2" eaLnBrk="1" hangingPunct="1">
              <a:spcBef>
                <a:spcPct val="0"/>
              </a:spcBef>
              <a:spcAft>
                <a:spcPts val="225"/>
              </a:spcAft>
              <a:buClr>
                <a:srgbClr val="000000"/>
              </a:buClr>
              <a:buSzPct val="110000"/>
            </a:pPr>
            <a:r>
              <a:rPr lang="en-CA" altLang="en-US" sz="1700">
                <a:latin typeface="Calibri" panose="020F0502020204030204" pitchFamily="34" charset="0"/>
                <a:cs typeface="Calibri" panose="020F0502020204030204" pitchFamily="34" charset="0"/>
              </a:rPr>
              <a:t>adding confining to the protections</a:t>
            </a:r>
          </a:p>
          <a:p>
            <a:pPr lvl="1" eaLnBrk="1" hangingPunct="1">
              <a:spcBef>
                <a:spcPct val="0"/>
              </a:spcBef>
              <a:spcAft>
                <a:spcPts val="225"/>
              </a:spcAft>
              <a:buClr>
                <a:srgbClr val="000000"/>
              </a:buClr>
              <a:buSzPct val="110000"/>
              <a:buFont typeface="Wingdings" pitchFamily="2" charset="2"/>
              <a:buChar char="Ø"/>
            </a:pPr>
            <a:r>
              <a:rPr lang="en-CA" altLang="en-US" sz="1700">
                <a:latin typeface="Calibri" panose="020F0502020204030204" pitchFamily="34" charset="0"/>
                <a:cs typeface="Calibri" panose="020F0502020204030204" pitchFamily="34" charset="0"/>
              </a:rPr>
              <a:t>Section 34.1 – Confining of resident</a:t>
            </a:r>
          </a:p>
          <a:p>
            <a:pPr lvl="2" eaLnBrk="1" hangingPunct="1">
              <a:spcBef>
                <a:spcPct val="0"/>
              </a:spcBef>
              <a:spcAft>
                <a:spcPts val="225"/>
              </a:spcAft>
              <a:buClr>
                <a:srgbClr val="000000"/>
              </a:buClr>
              <a:buSzPct val="110000"/>
            </a:pPr>
            <a:r>
              <a:rPr lang="en-CA" altLang="en-US" sz="1700">
                <a:latin typeface="Calibri" panose="020F0502020204030204" pitchFamily="34" charset="0"/>
                <a:cs typeface="Calibri" panose="020F0502020204030204" pitchFamily="34" charset="0"/>
              </a:rPr>
              <a:t>Requirements as to when can confine</a:t>
            </a:r>
          </a:p>
          <a:p>
            <a:pPr lvl="2" eaLnBrk="1" hangingPunct="1">
              <a:spcBef>
                <a:spcPct val="0"/>
              </a:spcBef>
              <a:spcAft>
                <a:spcPts val="225"/>
              </a:spcAft>
              <a:buClr>
                <a:srgbClr val="000000"/>
              </a:buClr>
              <a:buSzPct val="110000"/>
            </a:pPr>
            <a:r>
              <a:rPr lang="en-CA" altLang="en-US" sz="1700">
                <a:latin typeface="Calibri" panose="020F0502020204030204" pitchFamily="34" charset="0"/>
                <a:cs typeface="Calibri" panose="020F0502020204030204" pitchFamily="34" charset="0"/>
              </a:rPr>
              <a:t>Required as cannot legally confine without due process</a:t>
            </a:r>
          </a:p>
          <a:p>
            <a:pPr lvl="1" eaLnBrk="1" hangingPunct="1">
              <a:spcBef>
                <a:spcPct val="0"/>
              </a:spcBef>
              <a:spcAft>
                <a:spcPts val="225"/>
              </a:spcAft>
              <a:buClr>
                <a:srgbClr val="000000"/>
              </a:buClr>
              <a:buSzPct val="110000"/>
              <a:buFont typeface="Wingdings" pitchFamily="2" charset="2"/>
              <a:buChar char="Ø"/>
            </a:pPr>
            <a:r>
              <a:rPr lang="en-CA" altLang="en-US" sz="1700">
                <a:latin typeface="Calibri" panose="020F0502020204030204" pitchFamily="34" charset="0"/>
                <a:cs typeface="Calibri" panose="020F0502020204030204" pitchFamily="34" charset="0"/>
              </a:rPr>
              <a:t>Section 51 </a:t>
            </a:r>
          </a:p>
          <a:p>
            <a:pPr lvl="2" eaLnBrk="1" hangingPunct="1">
              <a:spcBef>
                <a:spcPct val="0"/>
              </a:spcBef>
              <a:spcAft>
                <a:spcPts val="225"/>
              </a:spcAft>
              <a:buClr>
                <a:srgbClr val="000000"/>
              </a:buClr>
              <a:buSzPct val="110000"/>
            </a:pPr>
            <a:r>
              <a:rPr lang="en-CA" altLang="en-US" sz="1700">
                <a:latin typeface="Calibri" panose="020F0502020204030204" pitchFamily="34" charset="0"/>
                <a:cs typeface="Calibri" panose="020F0502020204030204" pitchFamily="34" charset="0"/>
              </a:rPr>
              <a:t>Process to be used when admitting to confinement</a:t>
            </a:r>
          </a:p>
          <a:p>
            <a:pPr lvl="1" eaLnBrk="1" hangingPunct="1">
              <a:spcBef>
                <a:spcPct val="0"/>
              </a:spcBef>
              <a:spcAft>
                <a:spcPts val="225"/>
              </a:spcAft>
              <a:buClr>
                <a:srgbClr val="000000"/>
              </a:buClr>
              <a:buSzPct val="110000"/>
              <a:buFont typeface="Wingdings" pitchFamily="2" charset="2"/>
              <a:buChar char="Ø"/>
            </a:pPr>
            <a:r>
              <a:rPr lang="en-CA" altLang="en-US" sz="1700">
                <a:latin typeface="Calibri" panose="020F0502020204030204" pitchFamily="34" charset="0"/>
                <a:cs typeface="Calibri" panose="020F0502020204030204" pitchFamily="34" charset="0"/>
              </a:rPr>
              <a:t>Section 82 – Training</a:t>
            </a:r>
          </a:p>
          <a:p>
            <a:pPr lvl="2" eaLnBrk="1" hangingPunct="1">
              <a:spcBef>
                <a:spcPct val="0"/>
              </a:spcBef>
              <a:spcAft>
                <a:spcPts val="225"/>
              </a:spcAft>
              <a:buClr>
                <a:srgbClr val="000000"/>
              </a:buClr>
              <a:buSzPct val="110000"/>
            </a:pPr>
            <a:r>
              <a:rPr lang="en-CA" altLang="en-US" sz="1700">
                <a:latin typeface="Calibri" panose="020F0502020204030204" pitchFamily="34" charset="0"/>
                <a:cs typeface="Calibri" panose="020F0502020204030204" pitchFamily="34" charset="0"/>
              </a:rPr>
              <a:t>Adding confinement to staff on confinement, minimizing of confinement</a:t>
            </a:r>
          </a:p>
          <a:p>
            <a:pPr lvl="1" eaLnBrk="1" hangingPunct="1">
              <a:spcBef>
                <a:spcPct val="0"/>
              </a:spcBef>
              <a:spcAft>
                <a:spcPts val="225"/>
              </a:spcAft>
              <a:buClr>
                <a:srgbClr val="000000"/>
              </a:buClr>
              <a:buSzPct val="110000"/>
              <a:buFont typeface="Wingdings" pitchFamily="2" charset="2"/>
              <a:buChar char="Ø"/>
            </a:pPr>
            <a:r>
              <a:rPr lang="en-CA" altLang="en-US" sz="1700">
                <a:latin typeface="Calibri" panose="020F0502020204030204" pitchFamily="34" charset="0"/>
                <a:cs typeface="Calibri" panose="020F0502020204030204" pitchFamily="34" charset="0"/>
              </a:rPr>
              <a:t>Section 84 – Information for residents, etc.</a:t>
            </a:r>
          </a:p>
          <a:p>
            <a:pPr lvl="2" eaLnBrk="1" hangingPunct="1">
              <a:spcBef>
                <a:spcPct val="0"/>
              </a:spcBef>
              <a:spcAft>
                <a:spcPts val="225"/>
              </a:spcAft>
              <a:buClr>
                <a:srgbClr val="000000"/>
              </a:buClr>
              <a:buSzPct val="110000"/>
            </a:pPr>
            <a:r>
              <a:rPr lang="en-CA" altLang="en-US" sz="1700">
                <a:latin typeface="Calibri" panose="020F0502020204030204" pitchFamily="34" charset="0"/>
                <a:cs typeface="Calibri" panose="020F0502020204030204" pitchFamily="34" charset="0"/>
              </a:rPr>
              <a:t>Adding notification of confinement policy to information for residents on admission</a:t>
            </a:r>
          </a:p>
          <a:p>
            <a:pPr lvl="1" eaLnBrk="1" hangingPunct="1">
              <a:spcBef>
                <a:spcPct val="0"/>
              </a:spcBef>
              <a:spcAft>
                <a:spcPts val="225"/>
              </a:spcAft>
              <a:buClr>
                <a:srgbClr val="000000"/>
              </a:buClr>
              <a:buSzPct val="110000"/>
              <a:buFont typeface="Wingdings" pitchFamily="2" charset="2"/>
              <a:buChar char="Ø"/>
            </a:pPr>
            <a:r>
              <a:rPr lang="en-CA" altLang="en-US" sz="1700">
                <a:latin typeface="Calibri" panose="020F0502020204030204" pitchFamily="34" charset="0"/>
                <a:cs typeface="Calibri" panose="020F0502020204030204" pitchFamily="34" charset="0"/>
              </a:rPr>
              <a:t>Section 85 – Posting of Information </a:t>
            </a:r>
          </a:p>
          <a:p>
            <a:pPr lvl="2" eaLnBrk="1" hangingPunct="1">
              <a:spcBef>
                <a:spcPct val="0"/>
              </a:spcBef>
              <a:spcAft>
                <a:spcPts val="225"/>
              </a:spcAft>
              <a:buClr>
                <a:srgbClr val="000000"/>
              </a:buClr>
              <a:buSzPct val="110000"/>
            </a:pPr>
            <a:r>
              <a:rPr lang="en-CA" altLang="en-US" sz="1700">
                <a:latin typeface="Calibri" panose="020F0502020204030204" pitchFamily="34" charset="0"/>
                <a:cs typeface="Calibri" panose="020F0502020204030204" pitchFamily="34" charset="0"/>
              </a:rPr>
              <a:t>Adding notification of confinement policy to posted information</a:t>
            </a:r>
          </a:p>
          <a:p>
            <a:pPr lvl="2" eaLnBrk="1" hangingPunct="1">
              <a:spcBef>
                <a:spcPct val="0"/>
              </a:spcBef>
              <a:spcAft>
                <a:spcPts val="225"/>
              </a:spcAft>
              <a:buClr>
                <a:srgbClr val="000000"/>
              </a:buClr>
              <a:buSzPct val="110000"/>
            </a:pPr>
            <a:endParaRPr lang="en-CA" altLang="en-US" sz="1700">
              <a:latin typeface="Calibri" panose="020F0502020204030204" pitchFamily="34" charset="0"/>
              <a:cs typeface="Calibri" panose="020F0502020204030204" pitchFamily="34" charset="0"/>
            </a:endParaRP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Box 3">
            <a:extLst>
              <a:ext uri="{FF2B5EF4-FFF2-40B4-BE49-F238E27FC236}">
                <a16:creationId xmlns:a16="http://schemas.microsoft.com/office/drawing/2014/main" id="{3FB3E407-7859-4BA6-31EA-6D4D712828DB}"/>
              </a:ext>
            </a:extLst>
          </p:cNvPr>
          <p:cNvSpPr txBox="1">
            <a:spLocks noChangeArrowheads="1"/>
          </p:cNvSpPr>
          <p:nvPr/>
        </p:nvSpPr>
        <p:spPr bwMode="auto">
          <a:xfrm>
            <a:off x="2843213" y="549275"/>
            <a:ext cx="54848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Police Notification</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4E2BC8AD-0DFA-36D7-E45A-AF28E8A54101}"/>
              </a:ext>
            </a:extLst>
          </p:cNvPr>
          <p:cNvSpPr>
            <a:spLocks noChangeArrowheads="1"/>
          </p:cNvSpPr>
          <p:nvPr/>
        </p:nvSpPr>
        <p:spPr bwMode="auto">
          <a:xfrm>
            <a:off x="468313" y="1628775"/>
            <a:ext cx="8229600" cy="599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57175" indent="-257175">
              <a:spcAft>
                <a:spcPts val="900"/>
              </a:spcAft>
              <a:buFont typeface="Wingdings" panose="05000000000000000000" pitchFamily="2" charset="2"/>
              <a:buChar char="§"/>
              <a:defRPr/>
            </a:pPr>
            <a:r>
              <a:rPr lang="en-CA" altLang="en-US" dirty="0">
                <a:latin typeface="Calibri" panose="020F0502020204030204" pitchFamily="34" charset="0"/>
              </a:rPr>
              <a:t>Every licensee of a long-term care home shall ensure that the appropriate police force is immediately notified of any alleged, suspected or witnessed incident of abuse or neglect of a resident that the licensee suspects may constitute a criminal offence.</a:t>
            </a:r>
          </a:p>
          <a:p>
            <a:pPr marL="257175" indent="-257175">
              <a:spcAft>
                <a:spcPts val="900"/>
              </a:spcAft>
              <a:buFont typeface="Wingdings" panose="05000000000000000000" pitchFamily="2" charset="2"/>
              <a:buChar char="§"/>
              <a:defRPr/>
            </a:pPr>
            <a:r>
              <a:rPr lang="en-US" altLang="en-US" dirty="0">
                <a:latin typeface="Calibri" panose="020F0502020204030204" pitchFamily="34" charset="0"/>
              </a:rPr>
              <a:t>Must put mind to whether it meets the definition of abuse/neglect in the Act, </a:t>
            </a:r>
          </a:p>
          <a:p>
            <a:pPr marL="257175" indent="-257175">
              <a:spcAft>
                <a:spcPts val="900"/>
              </a:spcAft>
              <a:buFont typeface="Wingdings" panose="05000000000000000000" pitchFamily="2" charset="2"/>
              <a:buChar char="§"/>
              <a:defRPr/>
            </a:pPr>
            <a:r>
              <a:rPr lang="en-US" altLang="en-US" dirty="0">
                <a:latin typeface="Calibri" panose="020F0502020204030204" pitchFamily="34" charset="0"/>
              </a:rPr>
              <a:t>AND May constitute a criminal offence</a:t>
            </a:r>
          </a:p>
          <a:p>
            <a:pPr marL="600075" lvl="1" indent="-257175">
              <a:spcAft>
                <a:spcPts val="900"/>
              </a:spcAft>
              <a:buFont typeface="Wingdings" panose="05000000000000000000" pitchFamily="2" charset="2"/>
              <a:buChar char="Ø"/>
              <a:defRPr/>
            </a:pPr>
            <a:r>
              <a:rPr lang="en-US" altLang="en-US" dirty="0">
                <a:latin typeface="Calibri" panose="020F0502020204030204" pitchFamily="34" charset="0"/>
              </a:rPr>
              <a:t>ex. Physical Abuse	</a:t>
            </a:r>
          </a:p>
          <a:p>
            <a:pPr marL="900113" lvl="2" indent="-214313">
              <a:lnSpc>
                <a:spcPct val="80000"/>
              </a:lnSpc>
              <a:buFont typeface="Arial" panose="020B0604020202020204" pitchFamily="34" charset="0"/>
              <a:buChar char="•"/>
              <a:defRPr/>
            </a:pPr>
            <a:r>
              <a:rPr lang="en-US" altLang="en-US" dirty="0">
                <a:latin typeface="Calibri" panose="020F0502020204030204" pitchFamily="34" charset="0"/>
              </a:rPr>
              <a:t>Resident on resident – must have caused physical injury</a:t>
            </a:r>
          </a:p>
          <a:p>
            <a:pPr marL="900113" lvl="2" indent="-214313">
              <a:lnSpc>
                <a:spcPct val="80000"/>
              </a:lnSpc>
              <a:buFont typeface="Arial" panose="020B0604020202020204" pitchFamily="34" charset="0"/>
              <a:buChar char="•"/>
              <a:defRPr/>
            </a:pPr>
            <a:r>
              <a:rPr lang="en-US" altLang="en-US" dirty="0">
                <a:latin typeface="Calibri" panose="020F0502020204030204" pitchFamily="34" charset="0"/>
              </a:rPr>
              <a:t>Staff on resident– use of force that causes physical injury OR pain</a:t>
            </a:r>
          </a:p>
          <a:p>
            <a:pPr marL="900113" lvl="2" indent="-214313">
              <a:lnSpc>
                <a:spcPct val="80000"/>
              </a:lnSpc>
              <a:buFont typeface="Arial" panose="020B0604020202020204" pitchFamily="34" charset="0"/>
              <a:buChar char="•"/>
              <a:defRPr/>
            </a:pPr>
            <a:endParaRPr lang="en-US" altLang="en-US" dirty="0">
              <a:latin typeface="Calibri" panose="020F0502020204030204" pitchFamily="34" charset="0"/>
            </a:endParaRPr>
          </a:p>
          <a:p>
            <a:pPr marL="557213" lvl="1" indent="-214313">
              <a:lnSpc>
                <a:spcPct val="80000"/>
              </a:lnSpc>
              <a:buFont typeface="Wingdings" panose="05000000000000000000" pitchFamily="2" charset="2"/>
              <a:buChar char="Ø"/>
              <a:defRPr/>
            </a:pPr>
            <a:r>
              <a:rPr lang="en-US" altLang="en-US" dirty="0">
                <a:latin typeface="Calibri" panose="020F0502020204030204" pitchFamily="34" charset="0"/>
              </a:rPr>
              <a:t>ex. Sexual Abuse</a:t>
            </a:r>
          </a:p>
          <a:p>
            <a:pPr marL="557213" lvl="1" indent="-214313">
              <a:lnSpc>
                <a:spcPct val="80000"/>
              </a:lnSpc>
              <a:buFont typeface="Wingdings" panose="05000000000000000000" pitchFamily="2" charset="2"/>
              <a:buChar char="Ø"/>
              <a:defRPr/>
            </a:pPr>
            <a:endParaRPr lang="en-US" altLang="en-US" dirty="0">
              <a:latin typeface="Calibri" panose="020F0502020204030204" pitchFamily="34" charset="0"/>
            </a:endParaRPr>
          </a:p>
          <a:p>
            <a:pPr marL="900113" lvl="2" indent="-214313">
              <a:lnSpc>
                <a:spcPct val="80000"/>
              </a:lnSpc>
              <a:buFont typeface="Arial" panose="020B0604020202020204" pitchFamily="34" charset="0"/>
              <a:buChar char="•"/>
              <a:defRPr/>
            </a:pPr>
            <a:r>
              <a:rPr lang="en-US" altLang="en-US" dirty="0">
                <a:latin typeface="Calibri" panose="020F0502020204030204" pitchFamily="34" charset="0"/>
              </a:rPr>
              <a:t>All sexual acts between staff/resident </a:t>
            </a:r>
            <a:r>
              <a:rPr lang="en-US" altLang="en-US" b="1" dirty="0">
                <a:latin typeface="Calibri" panose="020F0502020204030204" pitchFamily="34" charset="0"/>
              </a:rPr>
              <a:t>unless</a:t>
            </a:r>
            <a:r>
              <a:rPr lang="en-US" altLang="en-US" dirty="0">
                <a:latin typeface="Calibri" panose="020F0502020204030204" pitchFamily="34" charset="0"/>
              </a:rPr>
              <a:t> relationship pre-dates admission</a:t>
            </a:r>
          </a:p>
          <a:p>
            <a:pPr marL="900113" lvl="2" indent="-214313">
              <a:lnSpc>
                <a:spcPct val="80000"/>
              </a:lnSpc>
              <a:buFont typeface="Arial" panose="020B0604020202020204" pitchFamily="34" charset="0"/>
              <a:buChar char="•"/>
              <a:defRPr/>
            </a:pPr>
            <a:r>
              <a:rPr lang="en-US" altLang="en-US" dirty="0">
                <a:latin typeface="Calibri" panose="020F0502020204030204" pitchFamily="34" charset="0"/>
              </a:rPr>
              <a:t>All non-consensual acts between resident and resident/non-staff</a:t>
            </a:r>
          </a:p>
          <a:p>
            <a:pPr marL="900113" lvl="2" indent="-214313">
              <a:lnSpc>
                <a:spcPct val="80000"/>
              </a:lnSpc>
              <a:buFont typeface="Arial" panose="020B0604020202020204" pitchFamily="34" charset="0"/>
              <a:buChar char="•"/>
              <a:defRPr/>
            </a:pPr>
            <a:endParaRPr lang="en-US" altLang="en-US" dirty="0">
              <a:latin typeface="Calibri" panose="020F0502020204030204" pitchFamily="34" charset="0"/>
            </a:endParaRPr>
          </a:p>
          <a:p>
            <a:pPr marL="214313" indent="-214313">
              <a:lnSpc>
                <a:spcPct val="80000"/>
              </a:lnSpc>
              <a:buFont typeface="Wingdings" panose="05000000000000000000" pitchFamily="2" charset="2"/>
              <a:buChar char="§"/>
              <a:defRPr/>
            </a:pPr>
            <a:r>
              <a:rPr lang="en-US" altLang="en-US" dirty="0">
                <a:latin typeface="Calibri" panose="020F0502020204030204" pitchFamily="34" charset="0"/>
              </a:rPr>
              <a:t>If it does not meet these definitions, home </a:t>
            </a:r>
            <a:r>
              <a:rPr lang="en-US" altLang="en-US" b="1" dirty="0">
                <a:latin typeface="Calibri" panose="020F0502020204030204" pitchFamily="34" charset="0"/>
              </a:rPr>
              <a:t>may </a:t>
            </a:r>
            <a:r>
              <a:rPr lang="en-US" altLang="en-US" dirty="0">
                <a:latin typeface="Calibri" panose="020F0502020204030204" pitchFamily="34" charset="0"/>
              </a:rPr>
              <a:t>still report – it is just not </a:t>
            </a:r>
            <a:r>
              <a:rPr lang="en-US" altLang="en-US" b="1" dirty="0">
                <a:latin typeface="Calibri" panose="020F0502020204030204" pitchFamily="34" charset="0"/>
              </a:rPr>
              <a:t>required</a:t>
            </a:r>
            <a:r>
              <a:rPr lang="en-US" altLang="en-US" dirty="0">
                <a:latin typeface="Calibri" panose="020F0502020204030204" pitchFamily="34" charset="0"/>
              </a:rPr>
              <a:t> under these regulations</a:t>
            </a:r>
          </a:p>
          <a:p>
            <a:pPr marL="257175" indent="-257175">
              <a:spcAft>
                <a:spcPts val="900"/>
              </a:spcAft>
              <a:buFont typeface="Wingdings" panose="05000000000000000000" pitchFamily="2" charset="2"/>
              <a:buChar char="§"/>
              <a:defRPr/>
            </a:pPr>
            <a:endParaRPr lang="en-CA" altLang="en-US" dirty="0">
              <a:latin typeface="Calibri" panose="020F0502020204030204" pitchFamily="34" charset="0"/>
            </a:endParaRPr>
          </a:p>
          <a:p>
            <a:pPr eaLnBrk="1" hangingPunct="1">
              <a:spcBef>
                <a:spcPts val="0"/>
              </a:spcBef>
              <a:spcAft>
                <a:spcPts val="900"/>
              </a:spcAft>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D476A-6879-3FD2-5827-299301403C9B}"/>
              </a:ext>
            </a:extLst>
          </p:cNvPr>
          <p:cNvSpPr>
            <a:spLocks noGrp="1"/>
          </p:cNvSpPr>
          <p:nvPr>
            <p:ph type="title"/>
          </p:nvPr>
        </p:nvSpPr>
        <p:spPr/>
        <p:txBody>
          <a:bodyPr/>
          <a:lstStyle/>
          <a:p>
            <a:pPr>
              <a:defRPr/>
            </a:pPr>
            <a:endParaRPr lang="en-US" dirty="0"/>
          </a:p>
        </p:txBody>
      </p:sp>
      <p:sp>
        <p:nvSpPr>
          <p:cNvPr id="86019" name="Text Placeholder 2">
            <a:extLst>
              <a:ext uri="{FF2B5EF4-FFF2-40B4-BE49-F238E27FC236}">
                <a16:creationId xmlns:a16="http://schemas.microsoft.com/office/drawing/2014/main" id="{B380AF91-3B4F-E2F2-86F1-C37CFDC7E66B}"/>
              </a:ext>
            </a:extLst>
          </p:cNvPr>
          <p:cNvSpPr>
            <a:spLocks noGrp="1" noChangeArrowheads="1"/>
          </p:cNvSpPr>
          <p:nvPr>
            <p:ph type="body" idx="1"/>
          </p:nvPr>
        </p:nvSpPr>
        <p:spPr>
          <a:xfrm>
            <a:off x="696913" y="2133600"/>
            <a:ext cx="7772400" cy="1500188"/>
          </a:xfrm>
        </p:spPr>
        <p:txBody>
          <a:bodyPr/>
          <a:lstStyle/>
          <a:p>
            <a:pPr algn="ctr"/>
            <a:r>
              <a:rPr lang="en-US" altLang="en-US" sz="4000" b="1">
                <a:latin typeface="Calibri" panose="020F0502020204030204" pitchFamily="34" charset="0"/>
                <a:cs typeface="Calibri" panose="020F0502020204030204" pitchFamily="34" charset="0"/>
              </a:rPr>
              <a:t>INSPECTIONS</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extBox 3">
            <a:extLst>
              <a:ext uri="{FF2B5EF4-FFF2-40B4-BE49-F238E27FC236}">
                <a16:creationId xmlns:a16="http://schemas.microsoft.com/office/drawing/2014/main" id="{B5ADA44C-3719-9E39-F196-0723DF75BF40}"/>
              </a:ext>
            </a:extLst>
          </p:cNvPr>
          <p:cNvSpPr txBox="1">
            <a:spLocks noChangeArrowheads="1"/>
          </p:cNvSpPr>
          <p:nvPr/>
        </p:nvSpPr>
        <p:spPr bwMode="auto">
          <a:xfrm>
            <a:off x="2627313" y="260350"/>
            <a:ext cx="54737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Inspections under </a:t>
            </a:r>
          </a:p>
          <a:p>
            <a:pPr algn="ctr"/>
            <a:r>
              <a:rPr lang="en-US" altLang="en-US" sz="4000" b="1">
                <a:latin typeface="Calibri" panose="020F0502020204030204" pitchFamily="34" charset="0"/>
                <a:cs typeface="Times New Roman" panose="02020603050405020304" pitchFamily="18" charset="0"/>
              </a:rPr>
              <a:t>the </a:t>
            </a:r>
            <a:r>
              <a:rPr lang="en-US" altLang="en-US" sz="4000" b="1" i="1">
                <a:latin typeface="Calibri" panose="020F0502020204030204" pitchFamily="34" charset="0"/>
                <a:cs typeface="Times New Roman" panose="02020603050405020304" pitchFamily="18" charset="0"/>
              </a:rPr>
              <a:t>FLTCA</a:t>
            </a:r>
            <a:endParaRPr lang="en-US" altLang="en-US" sz="4000" i="1">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958B2CAF-9DA2-278D-5C96-A531DE1C7B9A}"/>
              </a:ext>
            </a:extLst>
          </p:cNvPr>
          <p:cNvSpPr>
            <a:spLocks noChangeArrowheads="1"/>
          </p:cNvSpPr>
          <p:nvPr/>
        </p:nvSpPr>
        <p:spPr bwMode="auto">
          <a:xfrm>
            <a:off x="457200" y="1885950"/>
            <a:ext cx="8229600" cy="496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57175" indent="-257175" eaLnBrk="1" hangingPunct="1">
              <a:spcBef>
                <a:spcPts val="0"/>
              </a:spcBef>
              <a:spcAft>
                <a:spcPts val="900"/>
              </a:spcAft>
              <a:buFont typeface="Wingdings" panose="05000000000000000000" pitchFamily="2" charset="2"/>
              <a:buChar char="§"/>
              <a:defRPr/>
            </a:pPr>
            <a:r>
              <a:rPr lang="en-CA" altLang="en-US" dirty="0">
                <a:latin typeface="Calibri" panose="020F0502020204030204" pitchFamily="34" charset="0"/>
              </a:rPr>
              <a:t>Types of Inspections</a:t>
            </a:r>
          </a:p>
          <a:p>
            <a:pPr marL="600075" lvl="1" indent="-257175">
              <a:spcAft>
                <a:spcPts val="900"/>
              </a:spcAft>
              <a:buFont typeface="Wingdings" panose="05000000000000000000" pitchFamily="2" charset="2"/>
              <a:buChar char="§"/>
              <a:defRPr/>
            </a:pPr>
            <a:r>
              <a:rPr lang="en-CA" altLang="en-US" dirty="0">
                <a:latin typeface="Calibri" panose="020F0502020204030204" pitchFamily="34" charset="0"/>
              </a:rPr>
              <a:t>Proactive Inspections</a:t>
            </a:r>
          </a:p>
          <a:p>
            <a:pPr marL="600075" lvl="1" indent="-257175">
              <a:spcAft>
                <a:spcPts val="900"/>
              </a:spcAft>
              <a:buFont typeface="Wingdings" panose="05000000000000000000" pitchFamily="2" charset="2"/>
              <a:buChar char="§"/>
              <a:defRPr/>
            </a:pPr>
            <a:r>
              <a:rPr lang="en-CA" altLang="en-US" dirty="0">
                <a:latin typeface="Calibri" panose="020F0502020204030204" pitchFamily="34" charset="0"/>
              </a:rPr>
              <a:t>Complaint Inspections</a:t>
            </a:r>
          </a:p>
          <a:p>
            <a:pPr marL="600075" lvl="1" indent="-257175">
              <a:spcAft>
                <a:spcPts val="900"/>
              </a:spcAft>
              <a:buFont typeface="Wingdings" panose="05000000000000000000" pitchFamily="2" charset="2"/>
              <a:buChar char="§"/>
              <a:defRPr/>
            </a:pPr>
            <a:r>
              <a:rPr lang="en-CA" altLang="en-US" dirty="0">
                <a:latin typeface="Calibri" panose="020F0502020204030204" pitchFamily="34" charset="0"/>
              </a:rPr>
              <a:t>Critical Incident Inspections</a:t>
            </a:r>
          </a:p>
          <a:p>
            <a:pPr marL="600075" lvl="1" indent="-257175">
              <a:spcAft>
                <a:spcPts val="900"/>
              </a:spcAft>
              <a:buFont typeface="Wingdings" panose="05000000000000000000" pitchFamily="2" charset="2"/>
              <a:buChar char="§"/>
              <a:defRPr/>
            </a:pPr>
            <a:r>
              <a:rPr lang="en-CA" altLang="en-US" dirty="0">
                <a:latin typeface="Calibri" panose="020F0502020204030204" pitchFamily="34" charset="0"/>
              </a:rPr>
              <a:t>Other</a:t>
            </a:r>
          </a:p>
          <a:p>
            <a:pPr marL="257175" indent="-257175" eaLnBrk="1" hangingPunct="1">
              <a:spcBef>
                <a:spcPts val="0"/>
              </a:spcBef>
              <a:spcAft>
                <a:spcPts val="900"/>
              </a:spcAft>
              <a:buFont typeface="Wingdings" panose="05000000000000000000" pitchFamily="2" charset="2"/>
              <a:buChar char="§"/>
              <a:defRPr/>
            </a:pPr>
            <a:r>
              <a:rPr lang="en-CA" altLang="en-US" dirty="0">
                <a:latin typeface="Calibri" panose="020F0502020204030204" pitchFamily="34" charset="0"/>
              </a:rPr>
              <a:t>At least one inspection to be done annually</a:t>
            </a:r>
          </a:p>
          <a:p>
            <a:pPr marL="257175" indent="-257175" eaLnBrk="1" hangingPunct="1">
              <a:spcBef>
                <a:spcPts val="0"/>
              </a:spcBef>
              <a:spcAft>
                <a:spcPts val="900"/>
              </a:spcAft>
              <a:buFont typeface="Wingdings" panose="05000000000000000000" pitchFamily="2" charset="2"/>
              <a:buChar char="§"/>
              <a:defRPr/>
            </a:pPr>
            <a:r>
              <a:rPr lang="en-CA" altLang="en-US" dirty="0">
                <a:latin typeface="Calibri" panose="020F0502020204030204" pitchFamily="34" charset="0"/>
              </a:rPr>
              <a:t>New proactive inspections replace the Resident Quality Inspections</a:t>
            </a:r>
          </a:p>
          <a:p>
            <a:pPr marL="257175" indent="-257175" eaLnBrk="1" hangingPunct="1">
              <a:spcBef>
                <a:spcPts val="0"/>
              </a:spcBef>
              <a:spcAft>
                <a:spcPts val="900"/>
              </a:spcAft>
              <a:buFont typeface="Wingdings" panose="05000000000000000000" pitchFamily="2" charset="2"/>
              <a:buChar char="§"/>
              <a:defRPr/>
            </a:pPr>
            <a:r>
              <a:rPr lang="en-CA" altLang="en-US" dirty="0">
                <a:latin typeface="Calibri" panose="020F0502020204030204" pitchFamily="34" charset="0"/>
              </a:rPr>
              <a:t>Ramping up Proactive Inspections over the next two years</a:t>
            </a:r>
          </a:p>
          <a:p>
            <a:pPr marL="557213" lvl="1" indent="-214313">
              <a:spcAft>
                <a:spcPts val="900"/>
              </a:spcAft>
              <a:buFont typeface="Wingdings" panose="05000000000000000000" pitchFamily="2" charset="2"/>
              <a:buChar char="Ø"/>
              <a:defRPr/>
            </a:pPr>
            <a:r>
              <a:rPr lang="en-CA" altLang="en-US" dirty="0">
                <a:latin typeface="Calibri" panose="020F0502020204030204" pitchFamily="34" charset="0"/>
              </a:rPr>
              <a:t>Unclear whether Proactive Inspections will be performed annually in the future</a:t>
            </a:r>
          </a:p>
          <a:p>
            <a:pPr marL="557213" lvl="1" indent="-214313">
              <a:spcAft>
                <a:spcPts val="900"/>
              </a:spcAft>
              <a:buFont typeface="Wingdings" panose="05000000000000000000" pitchFamily="2" charset="2"/>
              <a:buChar char="Ø"/>
              <a:defRPr/>
            </a:pPr>
            <a:r>
              <a:rPr lang="en-CA" altLang="en-US" dirty="0">
                <a:latin typeface="Calibri" panose="020F0502020204030204" pitchFamily="34" charset="0"/>
              </a:rPr>
              <a:t>If not – what would be the protocol for determining who is inspected and how often</a:t>
            </a: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Box 3">
            <a:extLst>
              <a:ext uri="{FF2B5EF4-FFF2-40B4-BE49-F238E27FC236}">
                <a16:creationId xmlns:a16="http://schemas.microsoft.com/office/drawing/2014/main" id="{78058A19-6F4A-E39E-23B8-4C6A063E3BAB}"/>
              </a:ext>
            </a:extLst>
          </p:cNvPr>
          <p:cNvSpPr txBox="1">
            <a:spLocks noChangeArrowheads="1"/>
          </p:cNvSpPr>
          <p:nvPr/>
        </p:nvSpPr>
        <p:spPr bwMode="auto">
          <a:xfrm>
            <a:off x="2339975" y="333375"/>
            <a:ext cx="6275388"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Proactive Inspections – </a:t>
            </a:r>
          </a:p>
          <a:p>
            <a:pPr algn="ctr"/>
            <a:r>
              <a:rPr lang="en-US" altLang="en-US" sz="4000" b="1">
                <a:latin typeface="Calibri" panose="020F0502020204030204" pitchFamily="34" charset="0"/>
                <a:cs typeface="Times New Roman" panose="02020603050405020304" pitchFamily="18" charset="0"/>
              </a:rPr>
              <a:t>Key Areas of Focus</a:t>
            </a:r>
            <a:endParaRPr lang="en-US" altLang="en-US" sz="4000">
              <a:latin typeface="Calibri" panose="020F0502020204030204" pitchFamily="34" charset="0"/>
              <a:cs typeface="Times New Roman" panose="02020603050405020304" pitchFamily="18" charset="0"/>
            </a:endParaRPr>
          </a:p>
        </p:txBody>
      </p:sp>
      <p:sp>
        <p:nvSpPr>
          <p:cNvPr id="88067" name="Rectangle 4">
            <a:extLst>
              <a:ext uri="{FF2B5EF4-FFF2-40B4-BE49-F238E27FC236}">
                <a16:creationId xmlns:a16="http://schemas.microsoft.com/office/drawing/2014/main" id="{84C46732-DA8C-DAFD-840D-05A4F97900AA}"/>
              </a:ext>
            </a:extLst>
          </p:cNvPr>
          <p:cNvSpPr>
            <a:spLocks noChangeArrowheads="1"/>
          </p:cNvSpPr>
          <p:nvPr/>
        </p:nvSpPr>
        <p:spPr bwMode="auto">
          <a:xfrm>
            <a:off x="457200" y="1885950"/>
            <a:ext cx="8229600" cy="390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900"/>
              </a:spcAft>
              <a:buFont typeface="Wingdings" pitchFamily="2" charset="2"/>
              <a:buChar char="§"/>
            </a:pPr>
            <a:r>
              <a:rPr lang="en-CA" altLang="en-US">
                <a:latin typeface="Calibri" panose="020F0502020204030204" pitchFamily="34" charset="0"/>
              </a:rPr>
              <a:t>Infection Prevention and Control</a:t>
            </a:r>
          </a:p>
          <a:p>
            <a:pPr eaLnBrk="1" hangingPunct="1">
              <a:spcAft>
                <a:spcPts val="900"/>
              </a:spcAft>
              <a:buFont typeface="Wingdings" pitchFamily="2" charset="2"/>
              <a:buChar char="§"/>
            </a:pPr>
            <a:r>
              <a:rPr lang="en-CA" altLang="en-US">
                <a:latin typeface="Calibri" panose="020F0502020204030204" pitchFamily="34" charset="0"/>
              </a:rPr>
              <a:t>Abuse and Neglect</a:t>
            </a:r>
          </a:p>
          <a:p>
            <a:pPr eaLnBrk="1" hangingPunct="1">
              <a:spcAft>
                <a:spcPts val="900"/>
              </a:spcAft>
              <a:buFont typeface="Wingdings" pitchFamily="2" charset="2"/>
              <a:buChar char="§"/>
            </a:pPr>
            <a:r>
              <a:rPr lang="en-CA" altLang="en-US">
                <a:latin typeface="Calibri" panose="020F0502020204030204" pitchFamily="34" charset="0"/>
              </a:rPr>
              <a:t>Safe Medication Management</a:t>
            </a:r>
          </a:p>
          <a:p>
            <a:pPr eaLnBrk="1" hangingPunct="1">
              <a:spcAft>
                <a:spcPts val="900"/>
              </a:spcAft>
              <a:buFont typeface="Wingdings" pitchFamily="2" charset="2"/>
              <a:buChar char="§"/>
            </a:pPr>
            <a:r>
              <a:rPr lang="en-CA" altLang="en-US">
                <a:latin typeface="Calibri" panose="020F0502020204030204" pitchFamily="34" charset="0"/>
              </a:rPr>
              <a:t>Nutrition and Hydration</a:t>
            </a:r>
          </a:p>
          <a:p>
            <a:pPr eaLnBrk="1" hangingPunct="1">
              <a:spcAft>
                <a:spcPts val="900"/>
              </a:spcAft>
              <a:buFont typeface="Wingdings" pitchFamily="2" charset="2"/>
              <a:buChar char="§"/>
            </a:pPr>
            <a:r>
              <a:rPr lang="en-CA" altLang="en-US">
                <a:latin typeface="Calibri" panose="020F0502020204030204" pitchFamily="34" charset="0"/>
              </a:rPr>
              <a:t>Policies/Directives</a:t>
            </a:r>
          </a:p>
          <a:p>
            <a:pPr eaLnBrk="1" hangingPunct="1">
              <a:spcAft>
                <a:spcPts val="900"/>
              </a:spcAft>
              <a:buFont typeface="Wingdings" pitchFamily="2" charset="2"/>
              <a:buChar char="§"/>
            </a:pPr>
            <a:r>
              <a:rPr lang="en-CA" altLang="en-US">
                <a:latin typeface="Calibri" panose="020F0502020204030204" pitchFamily="34" charset="0"/>
              </a:rPr>
              <a:t>Dining Observation</a:t>
            </a:r>
          </a:p>
          <a:p>
            <a:pPr eaLnBrk="1" hangingPunct="1">
              <a:spcAft>
                <a:spcPts val="900"/>
              </a:spcAft>
              <a:buFont typeface="Wingdings" pitchFamily="2" charset="2"/>
              <a:buChar char="§"/>
            </a:pPr>
            <a:r>
              <a:rPr lang="en-CA" altLang="en-US">
                <a:latin typeface="Calibri" panose="020F0502020204030204" pitchFamily="34" charset="0"/>
              </a:rPr>
              <a:t>Residents’ Rights</a:t>
            </a:r>
          </a:p>
          <a:p>
            <a:pPr eaLnBrk="1" hangingPunct="1">
              <a:spcAft>
                <a:spcPts val="900"/>
              </a:spcAft>
              <a:buFont typeface="Wingdings" pitchFamily="2" charset="2"/>
              <a:buChar char="§"/>
            </a:pPr>
            <a:r>
              <a:rPr lang="en-CA" altLang="en-US">
                <a:latin typeface="Calibri" panose="020F0502020204030204" pitchFamily="34" charset="0"/>
              </a:rPr>
              <a:t>Plan of Care</a:t>
            </a:r>
          </a:p>
          <a:p>
            <a:pPr eaLnBrk="1" hangingPunct="1">
              <a:spcAft>
                <a:spcPts val="900"/>
              </a:spcAft>
              <a:buFont typeface="Wingdings" pitchFamily="2" charset="2"/>
              <a:buChar char="§"/>
            </a:pPr>
            <a:endParaRPr lang="en-CA" altLang="en-US">
              <a:latin typeface="Calibri" panose="020F0502020204030204" pitchFamily="34" charset="0"/>
            </a:endParaRPr>
          </a:p>
          <a:p>
            <a:pPr eaLnBrk="1" hangingPunct="1">
              <a:spcAft>
                <a:spcPts val="900"/>
              </a:spcAft>
              <a:buFont typeface="Wingdings" pitchFamily="2" charset="2"/>
              <a:buChar char="§"/>
            </a:pPr>
            <a:endParaRPr lang="en-CA" altLang="en-US">
              <a:latin typeface="Calibri" panose="020F0502020204030204" pitchFamily="34" charset="0"/>
              <a:cs typeface="Arial" panose="020B0604020202020204" pitchFamily="34" charset="0"/>
            </a:endParaRP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Box 3">
            <a:extLst>
              <a:ext uri="{FF2B5EF4-FFF2-40B4-BE49-F238E27FC236}">
                <a16:creationId xmlns:a16="http://schemas.microsoft.com/office/drawing/2014/main" id="{CD020823-FA2E-A47F-6D4A-23354563EF54}"/>
              </a:ext>
            </a:extLst>
          </p:cNvPr>
          <p:cNvSpPr txBox="1">
            <a:spLocks noChangeArrowheads="1"/>
          </p:cNvSpPr>
          <p:nvPr/>
        </p:nvSpPr>
        <p:spPr bwMode="auto">
          <a:xfrm>
            <a:off x="2627313" y="333375"/>
            <a:ext cx="58435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Proactive Inspection Protocols</a:t>
            </a:r>
            <a:r>
              <a:rPr lang="en-US" altLang="en-US" sz="2100" b="1">
                <a:latin typeface="Calibri" panose="020F0502020204030204" pitchFamily="34" charset="0"/>
                <a:cs typeface="Times New Roman" panose="02020603050405020304" pitchFamily="18" charset="0"/>
              </a:rPr>
              <a:t>*</a:t>
            </a:r>
            <a:endParaRPr lang="en-US" altLang="en-US" sz="2100">
              <a:latin typeface="Calibri" panose="020F0502020204030204" pitchFamily="34" charset="0"/>
              <a:cs typeface="Times New Roman" panose="02020603050405020304" pitchFamily="18" charset="0"/>
            </a:endParaRPr>
          </a:p>
        </p:txBody>
      </p:sp>
      <p:sp>
        <p:nvSpPr>
          <p:cNvPr id="89091" name="Rectangle 4">
            <a:extLst>
              <a:ext uri="{FF2B5EF4-FFF2-40B4-BE49-F238E27FC236}">
                <a16:creationId xmlns:a16="http://schemas.microsoft.com/office/drawing/2014/main" id="{6FB80B5A-2B6A-A610-1BA3-7FCBC21337F8}"/>
              </a:ext>
            </a:extLst>
          </p:cNvPr>
          <p:cNvSpPr>
            <a:spLocks noChangeArrowheads="1"/>
          </p:cNvSpPr>
          <p:nvPr/>
        </p:nvSpPr>
        <p:spPr bwMode="auto">
          <a:xfrm>
            <a:off x="468313" y="1630363"/>
            <a:ext cx="8229600" cy="547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900"/>
              </a:spcAft>
              <a:buFont typeface="Wingdings" pitchFamily="2" charset="2"/>
              <a:buChar char="§"/>
            </a:pPr>
            <a:r>
              <a:rPr lang="en-CA" altLang="en-US">
                <a:latin typeface="Calibri" panose="020F0502020204030204" pitchFamily="34" charset="0"/>
              </a:rPr>
              <a:t>Personal Support Services</a:t>
            </a:r>
          </a:p>
          <a:p>
            <a:pPr eaLnBrk="1" hangingPunct="1">
              <a:spcAft>
                <a:spcPts val="900"/>
              </a:spcAft>
              <a:buFont typeface="Wingdings" pitchFamily="2" charset="2"/>
              <a:buChar char="§"/>
            </a:pPr>
            <a:r>
              <a:rPr lang="en-CA" altLang="en-US">
                <a:latin typeface="Calibri" panose="020F0502020204030204" pitchFamily="34" charset="0"/>
              </a:rPr>
              <a:t>Infection Prevention and Control</a:t>
            </a:r>
          </a:p>
          <a:p>
            <a:pPr eaLnBrk="1" hangingPunct="1">
              <a:spcAft>
                <a:spcPts val="900"/>
              </a:spcAft>
              <a:buFont typeface="Wingdings" pitchFamily="2" charset="2"/>
              <a:buChar char="§"/>
            </a:pPr>
            <a:r>
              <a:rPr lang="en-CA" altLang="en-US">
                <a:latin typeface="Calibri" panose="020F0502020204030204" pitchFamily="34" charset="0"/>
              </a:rPr>
              <a:t>Medication</a:t>
            </a:r>
          </a:p>
          <a:p>
            <a:pPr eaLnBrk="1" hangingPunct="1">
              <a:spcAft>
                <a:spcPts val="900"/>
              </a:spcAft>
              <a:buFont typeface="Wingdings" pitchFamily="2" charset="2"/>
              <a:buChar char="§"/>
            </a:pPr>
            <a:r>
              <a:rPr lang="en-CA" altLang="en-US">
                <a:latin typeface="Calibri" panose="020F0502020204030204" pitchFamily="34" charset="0"/>
              </a:rPr>
              <a:t>Dining Observation</a:t>
            </a:r>
          </a:p>
          <a:p>
            <a:pPr eaLnBrk="1" hangingPunct="1">
              <a:spcAft>
                <a:spcPts val="900"/>
              </a:spcAft>
              <a:buFont typeface="Wingdings" pitchFamily="2" charset="2"/>
              <a:buChar char="§"/>
            </a:pPr>
            <a:r>
              <a:rPr lang="en-CA" altLang="en-US">
                <a:latin typeface="Calibri" panose="020F0502020204030204" pitchFamily="34" charset="0"/>
              </a:rPr>
              <a:t>Residents’ Council Interview</a:t>
            </a:r>
          </a:p>
          <a:p>
            <a:pPr eaLnBrk="1" hangingPunct="1">
              <a:spcAft>
                <a:spcPts val="900"/>
              </a:spcAft>
              <a:buFont typeface="Wingdings" pitchFamily="2" charset="2"/>
              <a:buChar char="§"/>
            </a:pPr>
            <a:r>
              <a:rPr lang="en-CA" altLang="en-US">
                <a:latin typeface="Calibri" panose="020F0502020204030204" pitchFamily="34" charset="0"/>
              </a:rPr>
              <a:t>Family Council Interview</a:t>
            </a:r>
          </a:p>
          <a:p>
            <a:pPr eaLnBrk="1" hangingPunct="1">
              <a:spcAft>
                <a:spcPts val="900"/>
              </a:spcAft>
              <a:buFont typeface="Wingdings" pitchFamily="2" charset="2"/>
              <a:buChar char="§"/>
            </a:pPr>
            <a:r>
              <a:rPr lang="en-CA" altLang="en-US">
                <a:latin typeface="Calibri" panose="020F0502020204030204" pitchFamily="34" charset="0"/>
              </a:rPr>
              <a:t>Skin and Wound Care</a:t>
            </a:r>
          </a:p>
          <a:p>
            <a:pPr eaLnBrk="1" hangingPunct="1">
              <a:spcAft>
                <a:spcPts val="900"/>
              </a:spcAft>
              <a:buFont typeface="Wingdings" pitchFamily="2" charset="2"/>
              <a:buChar char="§"/>
            </a:pPr>
            <a:r>
              <a:rPr lang="en-CA" altLang="en-US">
                <a:latin typeface="Calibri" panose="020F0502020204030204" pitchFamily="34" charset="0"/>
              </a:rPr>
              <a:t>Falls Prevention</a:t>
            </a:r>
          </a:p>
          <a:p>
            <a:pPr eaLnBrk="1" hangingPunct="1">
              <a:spcAft>
                <a:spcPts val="900"/>
              </a:spcAft>
              <a:buFont typeface="Wingdings" pitchFamily="2" charset="2"/>
              <a:buChar char="§"/>
            </a:pPr>
            <a:r>
              <a:rPr lang="en-CA" altLang="en-US">
                <a:latin typeface="Calibri" panose="020F0502020204030204" pitchFamily="34" charset="0"/>
              </a:rPr>
              <a:t>Pain</a:t>
            </a:r>
          </a:p>
          <a:p>
            <a:pPr eaLnBrk="1" hangingPunct="1">
              <a:spcAft>
                <a:spcPts val="900"/>
              </a:spcAft>
              <a:buFont typeface="Wingdings" pitchFamily="2" charset="2"/>
              <a:buChar char="§"/>
            </a:pPr>
            <a:r>
              <a:rPr lang="en-CA" altLang="en-US">
                <a:latin typeface="Calibri" panose="020F0502020204030204" pitchFamily="34" charset="0"/>
              </a:rPr>
              <a:t>Nutrition and Hydration</a:t>
            </a:r>
          </a:p>
          <a:p>
            <a:pPr eaLnBrk="1" hangingPunct="1">
              <a:spcAft>
                <a:spcPts val="900"/>
              </a:spcAft>
              <a:buFont typeface="Wingdings" pitchFamily="2" charset="2"/>
              <a:buChar char="§"/>
            </a:pPr>
            <a:r>
              <a:rPr lang="en-CA" altLang="en-US">
                <a:latin typeface="Calibri" panose="020F0502020204030204" pitchFamily="34" charset="0"/>
              </a:rPr>
              <a:t>Prevention and Abuse, Neglect and Retaliation</a:t>
            </a:r>
          </a:p>
          <a:p>
            <a:pPr eaLnBrk="1" hangingPunct="1">
              <a:spcAft>
                <a:spcPts val="900"/>
              </a:spcAft>
              <a:buFont typeface="Wingdings" pitchFamily="2" charset="2"/>
              <a:buChar char="§"/>
            </a:pPr>
            <a:r>
              <a:rPr lang="en-CA" altLang="en-US">
                <a:latin typeface="Calibri" panose="020F0502020204030204" pitchFamily="34" charset="0"/>
              </a:rPr>
              <a:t>Dignity, Choice and Privacy</a:t>
            </a:r>
          </a:p>
          <a:p>
            <a:pPr eaLnBrk="1" hangingPunct="1">
              <a:spcAft>
                <a:spcPts val="900"/>
              </a:spcAft>
              <a:buFont typeface="Wingdings" pitchFamily="2" charset="2"/>
              <a:buChar char="§"/>
            </a:pPr>
            <a:r>
              <a:rPr lang="en-CA" altLang="en-US">
                <a:latin typeface="Calibri" panose="020F0502020204030204" pitchFamily="34" charset="0"/>
              </a:rPr>
              <a:t>Quality Improvement			*Other protocols as needed</a:t>
            </a:r>
          </a:p>
          <a:p>
            <a:pPr eaLnBrk="1" hangingPunct="1">
              <a:spcAft>
                <a:spcPts val="900"/>
              </a:spcAft>
              <a:buFont typeface="Wingdings" pitchFamily="2" charset="2"/>
              <a:buChar char="§"/>
            </a:pPr>
            <a:endParaRPr lang="en-CA" altLang="en-US">
              <a:latin typeface="Calibri" panose="020F0502020204030204" pitchFamily="34" charset="0"/>
              <a:cs typeface="Arial" panose="020B0604020202020204" pitchFamily="34" charset="0"/>
            </a:endParaRP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Box 6">
            <a:extLst>
              <a:ext uri="{FF2B5EF4-FFF2-40B4-BE49-F238E27FC236}">
                <a16:creationId xmlns:a16="http://schemas.microsoft.com/office/drawing/2014/main" id="{EB3DA45E-14FE-72F0-025B-B946DF790DBC}"/>
              </a:ext>
            </a:extLst>
          </p:cNvPr>
          <p:cNvSpPr txBox="1">
            <a:spLocks noChangeArrowheads="1"/>
          </p:cNvSpPr>
          <p:nvPr/>
        </p:nvSpPr>
        <p:spPr bwMode="auto">
          <a:xfrm>
            <a:off x="2201863" y="280988"/>
            <a:ext cx="62642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Inspection Protocols Summary </a:t>
            </a:r>
            <a:endParaRPr lang="en-US" altLang="en-US" sz="2100" b="1">
              <a:latin typeface="Calibri" panose="020F0502020204030204" pitchFamily="34" charset="0"/>
              <a:cs typeface="Times New Roman" panose="02020603050405020304" pitchFamily="18" charset="0"/>
            </a:endParaRPr>
          </a:p>
        </p:txBody>
      </p:sp>
      <p:grpSp>
        <p:nvGrpSpPr>
          <p:cNvPr id="90115" name="Group 31">
            <a:extLst>
              <a:ext uri="{FF2B5EF4-FFF2-40B4-BE49-F238E27FC236}">
                <a16:creationId xmlns:a16="http://schemas.microsoft.com/office/drawing/2014/main" id="{F140D5DE-82B3-B09E-FF49-AAA140B23AFE}"/>
              </a:ext>
            </a:extLst>
          </p:cNvPr>
          <p:cNvGrpSpPr>
            <a:grpSpLocks/>
          </p:cNvGrpSpPr>
          <p:nvPr/>
        </p:nvGrpSpPr>
        <p:grpSpPr bwMode="auto">
          <a:xfrm>
            <a:off x="628650" y="1657350"/>
            <a:ext cx="2695575" cy="554038"/>
            <a:chOff x="1219200" y="1066800"/>
            <a:chExt cx="3594108" cy="738359"/>
          </a:xfrm>
        </p:grpSpPr>
        <p:grpSp>
          <p:nvGrpSpPr>
            <p:cNvPr id="90123" name="Group 3">
              <a:extLst>
                <a:ext uri="{FF2B5EF4-FFF2-40B4-BE49-F238E27FC236}">
                  <a16:creationId xmlns:a16="http://schemas.microsoft.com/office/drawing/2014/main" id="{0C41342F-E42B-94E7-5D46-5A0EFD0AF63E}"/>
                </a:ext>
              </a:extLst>
            </p:cNvPr>
            <p:cNvGrpSpPr>
              <a:grpSpLocks/>
            </p:cNvGrpSpPr>
            <p:nvPr/>
          </p:nvGrpSpPr>
          <p:grpSpPr bwMode="auto">
            <a:xfrm>
              <a:off x="1219200" y="1066800"/>
              <a:ext cx="875899" cy="738359"/>
              <a:chOff x="3147645" y="1199651"/>
              <a:chExt cx="875899" cy="738359"/>
            </a:xfrm>
          </p:grpSpPr>
          <p:sp>
            <p:nvSpPr>
              <p:cNvPr id="21" name="Rectangle: Rounded Corners 20">
                <a:extLst>
                  <a:ext uri="{FF2B5EF4-FFF2-40B4-BE49-F238E27FC236}">
                    <a16:creationId xmlns:a16="http://schemas.microsoft.com/office/drawing/2014/main" id="{3B2A0EBD-3C6E-CDAE-CCDE-1CEE0FE74D23}"/>
                  </a:ext>
                </a:extLst>
              </p:cNvPr>
              <p:cNvSpPr/>
              <p:nvPr/>
            </p:nvSpPr>
            <p:spPr>
              <a:xfrm>
                <a:off x="3147645" y="1216576"/>
                <a:ext cx="876302" cy="721434"/>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1350" dirty="0"/>
              </a:p>
            </p:txBody>
          </p:sp>
          <p:pic>
            <p:nvPicPr>
              <p:cNvPr id="90126" name="Graphic 2" descr="Man with cane">
                <a:extLst>
                  <a:ext uri="{FF2B5EF4-FFF2-40B4-BE49-F238E27FC236}">
                    <a16:creationId xmlns:a16="http://schemas.microsoft.com/office/drawing/2014/main" id="{953459ED-A53F-659F-31A2-687543B6B95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16416" y="1199651"/>
                <a:ext cx="738359" cy="738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 name="Rectangle 29">
              <a:extLst>
                <a:ext uri="{FF2B5EF4-FFF2-40B4-BE49-F238E27FC236}">
                  <a16:creationId xmlns:a16="http://schemas.microsoft.com/office/drawing/2014/main" id="{B7C82C20-E036-4DBF-74A9-711C94A46849}"/>
                </a:ext>
              </a:extLst>
            </p:cNvPr>
            <p:cNvSpPr/>
            <p:nvPr/>
          </p:nvSpPr>
          <p:spPr>
            <a:xfrm>
              <a:off x="2247902" y="1244514"/>
              <a:ext cx="2565406" cy="412550"/>
            </a:xfrm>
            <a:prstGeom prst="rect">
              <a:avLst/>
            </a:prstGeom>
            <a:solidFill>
              <a:srgbClr val="047AC1"/>
            </a:solidFill>
            <a:ln>
              <a:solidFill>
                <a:srgbClr val="DDDCC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CA" sz="1050" dirty="0">
                  <a:solidFill>
                    <a:srgbClr val="FFFFFF"/>
                  </a:solidFill>
                  <a:latin typeface="Bahnschrift" panose="020B0502040204020203" pitchFamily="34" charset="0"/>
                </a:rPr>
                <a:t>RESIDENT RELATED</a:t>
              </a:r>
            </a:p>
          </p:txBody>
        </p:sp>
      </p:grpSp>
      <p:grpSp>
        <p:nvGrpSpPr>
          <p:cNvPr id="90116" name="Group 32">
            <a:extLst>
              <a:ext uri="{FF2B5EF4-FFF2-40B4-BE49-F238E27FC236}">
                <a16:creationId xmlns:a16="http://schemas.microsoft.com/office/drawing/2014/main" id="{087F7DAE-F928-81A9-61C3-33328E699F41}"/>
              </a:ext>
            </a:extLst>
          </p:cNvPr>
          <p:cNvGrpSpPr>
            <a:grpSpLocks/>
          </p:cNvGrpSpPr>
          <p:nvPr/>
        </p:nvGrpSpPr>
        <p:grpSpPr bwMode="auto">
          <a:xfrm>
            <a:off x="4572000" y="1671638"/>
            <a:ext cx="2686050" cy="554037"/>
            <a:chOff x="6019800" y="1085382"/>
            <a:chExt cx="3581400" cy="738359"/>
          </a:xfrm>
        </p:grpSpPr>
        <p:grpSp>
          <p:nvGrpSpPr>
            <p:cNvPr id="90119" name="Group 22">
              <a:extLst>
                <a:ext uri="{FF2B5EF4-FFF2-40B4-BE49-F238E27FC236}">
                  <a16:creationId xmlns:a16="http://schemas.microsoft.com/office/drawing/2014/main" id="{A9B5F4EA-0415-4A89-A1A9-2A590E82F060}"/>
                </a:ext>
              </a:extLst>
            </p:cNvPr>
            <p:cNvGrpSpPr>
              <a:grpSpLocks/>
            </p:cNvGrpSpPr>
            <p:nvPr/>
          </p:nvGrpSpPr>
          <p:grpSpPr bwMode="auto">
            <a:xfrm>
              <a:off x="6019800" y="1085382"/>
              <a:ext cx="875899" cy="738359"/>
              <a:chOff x="10156361" y="1205943"/>
              <a:chExt cx="875899" cy="738359"/>
            </a:xfrm>
          </p:grpSpPr>
          <p:sp>
            <p:nvSpPr>
              <p:cNvPr id="24" name="Rectangle: Rounded Corners 23">
                <a:extLst>
                  <a:ext uri="{FF2B5EF4-FFF2-40B4-BE49-F238E27FC236}">
                    <a16:creationId xmlns:a16="http://schemas.microsoft.com/office/drawing/2014/main" id="{5B6CAAF7-18FC-8899-4122-3802CA719C55}"/>
                  </a:ext>
                </a:extLst>
              </p:cNvPr>
              <p:cNvSpPr/>
              <p:nvPr/>
            </p:nvSpPr>
            <p:spPr>
              <a:xfrm>
                <a:off x="10156361" y="1216521"/>
                <a:ext cx="876300" cy="721435"/>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1350" dirty="0"/>
              </a:p>
            </p:txBody>
          </p:sp>
          <p:pic>
            <p:nvPicPr>
              <p:cNvPr id="90122" name="Picture 24">
                <a:extLst>
                  <a:ext uri="{FF2B5EF4-FFF2-40B4-BE49-F238E27FC236}">
                    <a16:creationId xmlns:a16="http://schemas.microsoft.com/office/drawing/2014/main" id="{5EA242C9-749C-DD5F-4BDF-99DADC846BD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229090" y="1205943"/>
                <a:ext cx="738359" cy="738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1" name="Rectangle 30">
              <a:extLst>
                <a:ext uri="{FF2B5EF4-FFF2-40B4-BE49-F238E27FC236}">
                  <a16:creationId xmlns:a16="http://schemas.microsoft.com/office/drawing/2014/main" id="{E58B4782-B63C-F7E5-5899-8C0B8D5D0411}"/>
                </a:ext>
              </a:extLst>
            </p:cNvPr>
            <p:cNvSpPr/>
            <p:nvPr/>
          </p:nvSpPr>
          <p:spPr>
            <a:xfrm>
              <a:off x="7035800" y="1246171"/>
              <a:ext cx="2565400" cy="412550"/>
            </a:xfrm>
            <a:prstGeom prst="rect">
              <a:avLst/>
            </a:prstGeom>
            <a:solidFill>
              <a:srgbClr val="047AC1"/>
            </a:solidFill>
            <a:ln>
              <a:solidFill>
                <a:srgbClr val="DDDCC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CA" sz="1050" dirty="0">
                  <a:solidFill>
                    <a:srgbClr val="FFFFFF"/>
                  </a:solidFill>
                  <a:latin typeface="Bahnschrift" panose="020B0502040204020203" pitchFamily="34" charset="0"/>
                </a:rPr>
                <a:t>HOME RELATED </a:t>
              </a:r>
            </a:p>
          </p:txBody>
        </p:sp>
      </p:grpSp>
      <p:sp>
        <p:nvSpPr>
          <p:cNvPr id="90117" name="Rectangle 33">
            <a:extLst>
              <a:ext uri="{FF2B5EF4-FFF2-40B4-BE49-F238E27FC236}">
                <a16:creationId xmlns:a16="http://schemas.microsoft.com/office/drawing/2014/main" id="{0FA018BE-2555-4734-F7AB-78478D9B1998}"/>
              </a:ext>
            </a:extLst>
          </p:cNvPr>
          <p:cNvSpPr>
            <a:spLocks noChangeArrowheads="1"/>
          </p:cNvSpPr>
          <p:nvPr/>
        </p:nvSpPr>
        <p:spPr bwMode="auto">
          <a:xfrm>
            <a:off x="1423988" y="2205038"/>
            <a:ext cx="347662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4313" indent="-2143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Continence Care &amp; Bowel Management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Dignity, Choice &amp; Privacy</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Falls Prevention</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Hospitalization and Change in Condition</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Minimizing of Restraining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Nutrition &amp; Hydration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Pain</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Personal Support Services</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Prevention of Abuse, Neglect, &amp; Retaliation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Recreation &amp; Social Activities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Responsive Behaviours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Skin &amp; Wound </a:t>
            </a:r>
          </a:p>
          <a:p>
            <a:pPr eaLnBrk="1" hangingPunct="1">
              <a:buFont typeface="Arial" panose="020B0604020202020204" pitchFamily="34" charset="0"/>
              <a:buChar char="•"/>
            </a:pPr>
            <a:endParaRPr lang="en-CA" altLang="en-US" sz="900">
              <a:latin typeface="Calibri" panose="020F0502020204030204" pitchFamily="34" charset="0"/>
              <a:cs typeface="Arial" panose="020B0604020202020204" pitchFamily="34" charset="0"/>
            </a:endParaRPr>
          </a:p>
        </p:txBody>
      </p:sp>
      <p:sp>
        <p:nvSpPr>
          <p:cNvPr id="90118" name="Rectangle 34">
            <a:extLst>
              <a:ext uri="{FF2B5EF4-FFF2-40B4-BE49-F238E27FC236}">
                <a16:creationId xmlns:a16="http://schemas.microsoft.com/office/drawing/2014/main" id="{81D731EE-14BD-A135-D9FE-EB7229A3FCE0}"/>
              </a:ext>
            </a:extLst>
          </p:cNvPr>
          <p:cNvSpPr>
            <a:spLocks noChangeArrowheads="1"/>
          </p:cNvSpPr>
          <p:nvPr/>
        </p:nvSpPr>
        <p:spPr bwMode="auto">
          <a:xfrm>
            <a:off x="5357813" y="2201863"/>
            <a:ext cx="3476625"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4313" indent="-2143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sz="1200">
                <a:latin typeface="Calibri" panose="020F0502020204030204" pitchFamily="34" charset="0"/>
                <a:cs typeface="Arial" panose="020B0604020202020204" pitchFamily="34" charset="0"/>
              </a:rPr>
              <a:t>Accommodation Services: Housekeeping</a:t>
            </a:r>
          </a:p>
          <a:p>
            <a:pPr eaLnBrk="1" hangingPunct="1">
              <a:buFont typeface="Arial" panose="020B0604020202020204" pitchFamily="34" charset="0"/>
              <a:buChar char="•"/>
            </a:pPr>
            <a:r>
              <a:rPr lang="en-US" altLang="en-US" sz="1200">
                <a:latin typeface="Calibri" panose="020F0502020204030204" pitchFamily="34" charset="0"/>
                <a:cs typeface="Arial" panose="020B0604020202020204" pitchFamily="34" charset="0"/>
              </a:rPr>
              <a:t>Accommodation Services: Laundry </a:t>
            </a:r>
          </a:p>
          <a:p>
            <a:pPr eaLnBrk="1" hangingPunct="1">
              <a:buFont typeface="Arial" panose="020B0604020202020204" pitchFamily="34" charset="0"/>
              <a:buChar char="•"/>
            </a:pPr>
            <a:r>
              <a:rPr lang="en-US" altLang="en-US" sz="1200">
                <a:latin typeface="Calibri" panose="020F0502020204030204" pitchFamily="34" charset="0"/>
                <a:cs typeface="Arial" panose="020B0604020202020204" pitchFamily="34" charset="0"/>
              </a:rPr>
              <a:t>Accommodation Services: Maintenance </a:t>
            </a:r>
            <a:endParaRPr lang="en-CA" altLang="en-US" sz="900">
              <a:latin typeface="Calibri" panose="020F0502020204030204" pitchFamily="34" charset="0"/>
              <a:cs typeface="Arial" panose="020B0604020202020204" pitchFamily="34" charset="0"/>
            </a:endParaRP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Admission &amp; Discharge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Critical Incident Response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Dining Observation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Family Council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Food Quality</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Infection Prevention &amp; Control</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Medication</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Quality Improvement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Reporting &amp; Complaints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Resident Charges</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Residents’ Council</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Safe &amp; Secure Home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Snack Observation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Sufficient Staffing </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Training &amp; Orientation</a:t>
            </a:r>
          </a:p>
          <a:p>
            <a:pPr eaLnBrk="1" hangingPunct="1">
              <a:buFont typeface="Arial" panose="020B0604020202020204" pitchFamily="34" charset="0"/>
              <a:buChar char="•"/>
            </a:pPr>
            <a:r>
              <a:rPr lang="en-CA" altLang="en-US" sz="1200">
                <a:latin typeface="Calibri" panose="020F0502020204030204" pitchFamily="34" charset="0"/>
                <a:cs typeface="Arial" panose="020B0604020202020204" pitchFamily="34" charset="0"/>
              </a:rPr>
              <a:t>Trust Accounts</a:t>
            </a:r>
            <a:endParaRPr lang="en-US" altLang="en-US" sz="1200">
              <a:latin typeface="Calibri" panose="020F0502020204030204" pitchFamily="34" charset="0"/>
              <a:cs typeface="Arial" panose="020B0604020202020204" pitchFamily="34" charset="0"/>
            </a:endParaRP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F3006-9827-892E-9A99-D24A55AC9FFD}"/>
              </a:ext>
            </a:extLst>
          </p:cNvPr>
          <p:cNvSpPr>
            <a:spLocks noGrp="1"/>
          </p:cNvSpPr>
          <p:nvPr>
            <p:ph type="title"/>
          </p:nvPr>
        </p:nvSpPr>
        <p:spPr/>
        <p:txBody>
          <a:bodyPr/>
          <a:lstStyle/>
          <a:p>
            <a:pPr>
              <a:defRPr/>
            </a:pPr>
            <a:endParaRPr lang="en-US" dirty="0"/>
          </a:p>
        </p:txBody>
      </p:sp>
      <p:sp>
        <p:nvSpPr>
          <p:cNvPr id="91139" name="Text Placeholder 2">
            <a:extLst>
              <a:ext uri="{FF2B5EF4-FFF2-40B4-BE49-F238E27FC236}">
                <a16:creationId xmlns:a16="http://schemas.microsoft.com/office/drawing/2014/main" id="{830EC5EB-AA56-EE7E-11BC-359A9F85D92C}"/>
              </a:ext>
            </a:extLst>
          </p:cNvPr>
          <p:cNvSpPr>
            <a:spLocks noGrp="1" noChangeArrowheads="1"/>
          </p:cNvSpPr>
          <p:nvPr>
            <p:ph type="body" idx="1"/>
          </p:nvPr>
        </p:nvSpPr>
        <p:spPr>
          <a:xfrm>
            <a:off x="696913" y="2133600"/>
            <a:ext cx="7772400" cy="1500188"/>
          </a:xfrm>
        </p:spPr>
        <p:txBody>
          <a:bodyPr/>
          <a:lstStyle/>
          <a:p>
            <a:pPr algn="ctr"/>
            <a:r>
              <a:rPr lang="en-US" altLang="en-US" sz="4000" b="1">
                <a:latin typeface="Calibri" panose="020F0502020204030204" pitchFamily="34" charset="0"/>
                <a:cs typeface="Calibri" panose="020F0502020204030204" pitchFamily="34" charset="0"/>
              </a:rPr>
              <a:t>ENFORCEMENT</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Box 3">
            <a:extLst>
              <a:ext uri="{FF2B5EF4-FFF2-40B4-BE49-F238E27FC236}">
                <a16:creationId xmlns:a16="http://schemas.microsoft.com/office/drawing/2014/main" id="{40FFAEC7-DB22-A708-D786-B462FD6C269E}"/>
              </a:ext>
            </a:extLst>
          </p:cNvPr>
          <p:cNvSpPr txBox="1">
            <a:spLocks noChangeArrowheads="1"/>
          </p:cNvSpPr>
          <p:nvPr/>
        </p:nvSpPr>
        <p:spPr bwMode="auto">
          <a:xfrm>
            <a:off x="2627313" y="333375"/>
            <a:ext cx="577215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Compliance and Enforcement Tools </a:t>
            </a:r>
            <a:endParaRPr lang="en-US" altLang="en-US" sz="4000">
              <a:latin typeface="Calibri" panose="020F0502020204030204" pitchFamily="34" charset="0"/>
              <a:cs typeface="Times New Roman" panose="02020603050405020304" pitchFamily="18" charset="0"/>
            </a:endParaRPr>
          </a:p>
        </p:txBody>
      </p:sp>
      <p:sp>
        <p:nvSpPr>
          <p:cNvPr id="92163" name="Rectangle 4">
            <a:extLst>
              <a:ext uri="{FF2B5EF4-FFF2-40B4-BE49-F238E27FC236}">
                <a16:creationId xmlns:a16="http://schemas.microsoft.com/office/drawing/2014/main" id="{7026DB61-25D5-643B-6F3D-8D8A57AA1FAB}"/>
              </a:ext>
            </a:extLst>
          </p:cNvPr>
          <p:cNvSpPr>
            <a:spLocks noChangeArrowheads="1"/>
          </p:cNvSpPr>
          <p:nvPr/>
        </p:nvSpPr>
        <p:spPr bwMode="auto">
          <a:xfrm>
            <a:off x="457200" y="1885950"/>
            <a:ext cx="82296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defRPr>
                <a:solidFill>
                  <a:schemeClr val="tx1"/>
                </a:solidFill>
                <a:latin typeface="Arial" panose="020B0604020202020204" pitchFamily="34" charset="0"/>
              </a:defRPr>
            </a:lvl1pPr>
            <a:lvl2pPr marL="600075" indent="-257175">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900"/>
              </a:spcAft>
              <a:buFont typeface="Wingdings" pitchFamily="2" charset="2"/>
              <a:buChar char="§"/>
            </a:pPr>
            <a:r>
              <a:rPr lang="en-US" altLang="en-US">
                <a:latin typeface="Calibri" panose="020F0502020204030204" pitchFamily="34" charset="0"/>
              </a:rPr>
              <a:t>Ministry Enforcement Tools</a:t>
            </a:r>
          </a:p>
          <a:p>
            <a:pPr lvl="1">
              <a:spcAft>
                <a:spcPts val="900"/>
              </a:spcAft>
              <a:buFont typeface="Wingdings" pitchFamily="2" charset="2"/>
              <a:buChar char="Ø"/>
            </a:pPr>
            <a:r>
              <a:rPr lang="en-CA" altLang="en-US">
                <a:latin typeface="Calibri" panose="020F0502020204030204" pitchFamily="34" charset="0"/>
                <a:cs typeface="Calibri" panose="020F0502020204030204" pitchFamily="34" charset="0"/>
              </a:rPr>
              <a:t>Remedied Non-compliance </a:t>
            </a:r>
            <a:r>
              <a:rPr lang="en-CA" altLang="en-US" b="1">
                <a:latin typeface="Calibri" panose="020F0502020204030204" pitchFamily="34" charset="0"/>
                <a:cs typeface="Calibri" panose="020F0502020204030204" pitchFamily="34" charset="0"/>
              </a:rPr>
              <a:t>[NEW]</a:t>
            </a:r>
          </a:p>
          <a:p>
            <a:pPr lvl="1">
              <a:spcAft>
                <a:spcPts val="900"/>
              </a:spcAft>
              <a:buFont typeface="Wingdings" pitchFamily="2" charset="2"/>
              <a:buChar char="Ø"/>
            </a:pPr>
            <a:r>
              <a:rPr lang="en-CA" altLang="en-US">
                <a:latin typeface="Calibri" panose="020F0502020204030204" pitchFamily="34" charset="0"/>
                <a:cs typeface="Calibri" panose="020F0502020204030204" pitchFamily="34" charset="0"/>
              </a:rPr>
              <a:t>Written Notifications</a:t>
            </a:r>
            <a:endParaRPr lang="en-US" altLang="en-US">
              <a:latin typeface="Calibri" panose="020F0502020204030204" pitchFamily="34" charset="0"/>
              <a:cs typeface="Calibri" panose="020F0502020204030204" pitchFamily="34" charset="0"/>
            </a:endParaRPr>
          </a:p>
          <a:p>
            <a:pPr lvl="1">
              <a:spcAft>
                <a:spcPts val="900"/>
              </a:spcAft>
              <a:buFont typeface="Wingdings" pitchFamily="2" charset="2"/>
              <a:buChar char="Ø"/>
            </a:pPr>
            <a:r>
              <a:rPr lang="en-CA" altLang="en-US">
                <a:latin typeface="Calibri" panose="020F0502020204030204" pitchFamily="34" charset="0"/>
                <a:cs typeface="Calibri" panose="020F0502020204030204" pitchFamily="34" charset="0"/>
              </a:rPr>
              <a:t>Compliance Orders </a:t>
            </a:r>
            <a:r>
              <a:rPr lang="en-CA" altLang="en-US" b="1">
                <a:latin typeface="Calibri" panose="020F0502020204030204" pitchFamily="34" charset="0"/>
                <a:cs typeface="Calibri" panose="020F0502020204030204" pitchFamily="34" charset="0"/>
              </a:rPr>
              <a:t>[Updated]</a:t>
            </a:r>
            <a:endParaRPr lang="en-US" altLang="en-US">
              <a:latin typeface="Calibri" panose="020F0502020204030204" pitchFamily="34" charset="0"/>
              <a:cs typeface="Calibri" panose="020F0502020204030204" pitchFamily="34" charset="0"/>
            </a:endParaRPr>
          </a:p>
          <a:p>
            <a:pPr lvl="1">
              <a:spcAft>
                <a:spcPts val="900"/>
              </a:spcAft>
              <a:buFont typeface="Wingdings" pitchFamily="2" charset="2"/>
              <a:buChar char="Ø"/>
            </a:pPr>
            <a:r>
              <a:rPr lang="en-CA" altLang="en-US">
                <a:latin typeface="Calibri" panose="020F0502020204030204" pitchFamily="34" charset="0"/>
                <a:cs typeface="Calibri" panose="020F0502020204030204" pitchFamily="34" charset="0"/>
              </a:rPr>
              <a:t>Administrative Monetary Penalties </a:t>
            </a:r>
            <a:r>
              <a:rPr lang="en-CA" altLang="en-US" b="1">
                <a:latin typeface="Calibri" panose="020F0502020204030204" pitchFamily="34" charset="0"/>
                <a:cs typeface="Calibri" panose="020F0502020204030204" pitchFamily="34" charset="0"/>
              </a:rPr>
              <a:t>[NEW]</a:t>
            </a:r>
            <a:endParaRPr lang="en-US" altLang="en-US">
              <a:latin typeface="Calibri" panose="020F0502020204030204" pitchFamily="34" charset="0"/>
              <a:cs typeface="Calibri" panose="020F0502020204030204" pitchFamily="34" charset="0"/>
            </a:endParaRPr>
          </a:p>
          <a:p>
            <a:pPr lvl="1">
              <a:spcAft>
                <a:spcPts val="900"/>
              </a:spcAft>
              <a:buFont typeface="Wingdings" pitchFamily="2" charset="2"/>
              <a:buChar char="Ø"/>
            </a:pPr>
            <a:r>
              <a:rPr lang="en-CA" altLang="en-US">
                <a:latin typeface="Calibri" panose="020F0502020204030204" pitchFamily="34" charset="0"/>
                <a:cs typeface="Calibri" panose="020F0502020204030204" pitchFamily="34" charset="0"/>
              </a:rPr>
              <a:t>Order Requiring Management </a:t>
            </a:r>
            <a:r>
              <a:rPr lang="en-CA" altLang="en-US" b="1">
                <a:latin typeface="Calibri" panose="020F0502020204030204" pitchFamily="34" charset="0"/>
                <a:cs typeface="Calibri" panose="020F0502020204030204" pitchFamily="34" charset="0"/>
              </a:rPr>
              <a:t>[Updated]</a:t>
            </a:r>
            <a:endParaRPr lang="en-US" altLang="en-US">
              <a:latin typeface="Calibri" panose="020F0502020204030204" pitchFamily="34" charset="0"/>
              <a:cs typeface="Calibri" panose="020F0502020204030204" pitchFamily="34" charset="0"/>
            </a:endParaRPr>
          </a:p>
          <a:p>
            <a:pPr lvl="1">
              <a:spcAft>
                <a:spcPts val="900"/>
              </a:spcAft>
              <a:buFont typeface="Wingdings" pitchFamily="2" charset="2"/>
              <a:buChar char="Ø"/>
            </a:pPr>
            <a:r>
              <a:rPr lang="en-CA" altLang="en-US">
                <a:latin typeface="Calibri" panose="020F0502020204030204" pitchFamily="34" charset="0"/>
                <a:cs typeface="Calibri" panose="020F0502020204030204" pitchFamily="34" charset="0"/>
              </a:rPr>
              <a:t>Increased Fines for Offences </a:t>
            </a:r>
            <a:r>
              <a:rPr lang="en-CA" altLang="en-US" b="1">
                <a:latin typeface="Calibri" panose="020F0502020204030204" pitchFamily="34" charset="0"/>
                <a:cs typeface="Calibri" panose="020F0502020204030204" pitchFamily="34" charset="0"/>
              </a:rPr>
              <a:t>[NEW]</a:t>
            </a:r>
            <a:endParaRPr lang="en-US" altLang="en-US">
              <a:latin typeface="Calibri" panose="020F0502020204030204" pitchFamily="34" charset="0"/>
              <a:cs typeface="Calibri" panose="020F0502020204030204" pitchFamily="34" charset="0"/>
            </a:endParaRPr>
          </a:p>
          <a:p>
            <a:pPr lvl="1">
              <a:spcAft>
                <a:spcPts val="900"/>
              </a:spcAft>
              <a:buFont typeface="Wingdings" pitchFamily="2" charset="2"/>
              <a:buChar char="Ø"/>
            </a:pPr>
            <a:r>
              <a:rPr lang="en-CA" altLang="en-US">
                <a:latin typeface="Calibri" panose="020F0502020204030204" pitchFamily="34" charset="0"/>
                <a:cs typeface="Calibri" panose="020F0502020204030204" pitchFamily="34" charset="0"/>
              </a:rPr>
              <a:t>Investigations</a:t>
            </a:r>
            <a:endParaRPr lang="en-US" altLang="en-US">
              <a:latin typeface="Calibri" panose="020F0502020204030204" pitchFamily="34" charset="0"/>
              <a:cs typeface="Calibri" panose="020F0502020204030204" pitchFamily="34" charset="0"/>
            </a:endParaRPr>
          </a:p>
          <a:p>
            <a:pPr lvl="1">
              <a:spcAft>
                <a:spcPts val="900"/>
              </a:spcAft>
              <a:buFont typeface="Wingdings" pitchFamily="2" charset="2"/>
              <a:buChar char="Ø"/>
            </a:pPr>
            <a:r>
              <a:rPr lang="en-CA" altLang="en-US">
                <a:latin typeface="Calibri" panose="020F0502020204030204" pitchFamily="34" charset="0"/>
                <a:cs typeface="Calibri" panose="020F0502020204030204" pitchFamily="34" charset="0"/>
              </a:rPr>
              <a:t>Licence Suspension and Supervisor </a:t>
            </a:r>
            <a:r>
              <a:rPr lang="en-CA" altLang="en-US" b="1">
                <a:latin typeface="Calibri" panose="020F0502020204030204" pitchFamily="34" charset="0"/>
                <a:cs typeface="Calibri" panose="020F0502020204030204" pitchFamily="34" charset="0"/>
              </a:rPr>
              <a:t>[NEW]</a:t>
            </a:r>
            <a:endParaRPr lang="en-US" altLang="en-US">
              <a:latin typeface="Calibri" panose="020F0502020204030204" pitchFamily="34" charset="0"/>
              <a:cs typeface="Calibri" panose="020F0502020204030204" pitchFamily="34" charset="0"/>
            </a:endParaRPr>
          </a:p>
          <a:p>
            <a:pPr lvl="1">
              <a:spcAft>
                <a:spcPts val="900"/>
              </a:spcAft>
              <a:buFont typeface="Wingdings" pitchFamily="2" charset="2"/>
              <a:buChar char="Ø"/>
            </a:pPr>
            <a:endParaRPr lang="en-US" altLang="en-US">
              <a:latin typeface="Calibri" panose="020F0502020204030204" pitchFamily="34" charset="0"/>
            </a:endParaRPr>
          </a:p>
          <a:p>
            <a:pPr eaLnBrk="1" hangingPunct="1">
              <a:spcAft>
                <a:spcPts val="900"/>
              </a:spcAft>
              <a:buFont typeface="Wingdings" pitchFamily="2" charset="2"/>
              <a:buChar char="§"/>
            </a:pPr>
            <a:endParaRPr lang="en-CA" altLang="en-US">
              <a:latin typeface="Calibri" panose="020F0502020204030204" pitchFamily="34" charset="0"/>
            </a:endParaRPr>
          </a:p>
          <a:p>
            <a:pPr eaLnBrk="1" hangingPunct="1">
              <a:spcAft>
                <a:spcPts val="900"/>
              </a:spcAft>
              <a:buFont typeface="Wingdings" pitchFamily="2" charset="2"/>
              <a:buChar char="§"/>
            </a:pPr>
            <a:endParaRPr lang="en-CA" altLang="en-US">
              <a:latin typeface="Calibri" panose="020F0502020204030204" pitchFamily="34" charset="0"/>
            </a:endParaRPr>
          </a:p>
          <a:p>
            <a:pPr eaLnBrk="1" hangingPunct="1">
              <a:spcAft>
                <a:spcPts val="900"/>
              </a:spcAft>
              <a:buFont typeface="Wingdings" pitchFamily="2" charset="2"/>
              <a:buChar char="§"/>
            </a:pPr>
            <a:endParaRPr lang="en-CA" altLang="en-US">
              <a:latin typeface="Calibri" panose="020F0502020204030204" pitchFamily="34" charset="0"/>
              <a:cs typeface="Arial" panose="020B0604020202020204" pitchFamily="34" charset="0"/>
            </a:endParaRP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Box 3">
            <a:extLst>
              <a:ext uri="{FF2B5EF4-FFF2-40B4-BE49-F238E27FC236}">
                <a16:creationId xmlns:a16="http://schemas.microsoft.com/office/drawing/2014/main" id="{E930E911-51A2-D57C-F600-9EA9168494C3}"/>
              </a:ext>
            </a:extLst>
          </p:cNvPr>
          <p:cNvSpPr txBox="1">
            <a:spLocks noChangeArrowheads="1"/>
          </p:cNvSpPr>
          <p:nvPr/>
        </p:nvSpPr>
        <p:spPr bwMode="auto">
          <a:xfrm>
            <a:off x="2771775" y="404813"/>
            <a:ext cx="525621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Remedied </a:t>
            </a:r>
          </a:p>
          <a:p>
            <a:pPr algn="ctr"/>
            <a:r>
              <a:rPr lang="en-US" altLang="en-US" sz="4000" b="1">
                <a:latin typeface="Calibri" panose="020F0502020204030204" pitchFamily="34" charset="0"/>
                <a:cs typeface="Times New Roman" panose="02020603050405020304" pitchFamily="18" charset="0"/>
              </a:rPr>
              <a:t>Non-Compliance </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EEE04DC7-E7D0-0AD5-3632-5204DF988EAA}"/>
              </a:ext>
            </a:extLst>
          </p:cNvPr>
          <p:cNvSpPr>
            <a:spLocks noChangeArrowheads="1"/>
          </p:cNvSpPr>
          <p:nvPr/>
        </p:nvSpPr>
        <p:spPr bwMode="auto">
          <a:xfrm>
            <a:off x="457200" y="1885950"/>
            <a:ext cx="82296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14313" indent="-214313">
              <a:buFont typeface="Arial" panose="020B0604020202020204" pitchFamily="34" charset="0"/>
              <a:buChar char="•"/>
              <a:defRPr/>
            </a:pPr>
            <a:r>
              <a:rPr lang="en-US" altLang="en-US" dirty="0">
                <a:latin typeface="Calibri" panose="020F0502020204030204" pitchFamily="34" charset="0"/>
              </a:rPr>
              <a:t>Allows inspector to address very low-risk instances of non-compliance </a:t>
            </a:r>
            <a:r>
              <a:rPr lang="en-CA" dirty="0">
                <a:latin typeface="Calibri" panose="020F0502020204030204" pitchFamily="34" charset="0"/>
                <a:cs typeface="Calibri" panose="020F0502020204030204" pitchFamily="34" charset="0"/>
              </a:rPr>
              <a:t>during an inspection</a:t>
            </a:r>
          </a:p>
          <a:p>
            <a:pPr marL="214313" indent="-214313">
              <a:buFont typeface="Arial" panose="020B0604020202020204" pitchFamily="34" charset="0"/>
              <a:buChar char="•"/>
              <a:defRPr/>
            </a:pPr>
            <a:endParaRPr lang="en-CA"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Does not have to take any further action</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Licensee must be able to show that the non-compliance was remedied</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Inspector must be satisfied there was no harm or risk of harm to a resident</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Non-compliance and remedy will be documented in the inspection report</a:t>
            </a:r>
            <a:endParaRPr lang="en-US" altLang="en-US" dirty="0">
              <a:latin typeface="Calibri" panose="020F0502020204030204" pitchFamily="34" charset="0"/>
            </a:endParaRPr>
          </a:p>
          <a:p>
            <a:pPr marL="600075" lvl="1" indent="-257175">
              <a:spcAft>
                <a:spcPts val="900"/>
              </a:spcAft>
              <a:buFont typeface="Wingdings" panose="05000000000000000000" pitchFamily="2" charset="2"/>
              <a:buChar char="Ø"/>
              <a:defRPr/>
            </a:pP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Box 3">
            <a:extLst>
              <a:ext uri="{FF2B5EF4-FFF2-40B4-BE49-F238E27FC236}">
                <a16:creationId xmlns:a16="http://schemas.microsoft.com/office/drawing/2014/main" id="{4DB158D2-6D30-FEAF-B411-3C8B41C51296}"/>
              </a:ext>
            </a:extLst>
          </p:cNvPr>
          <p:cNvSpPr txBox="1">
            <a:spLocks noChangeArrowheads="1"/>
          </p:cNvSpPr>
          <p:nvPr/>
        </p:nvSpPr>
        <p:spPr bwMode="auto">
          <a:xfrm>
            <a:off x="2700338" y="692150"/>
            <a:ext cx="49799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Written Notification </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EC6BC9B0-9BD6-07B0-6041-C9A32A1D5CF2}"/>
              </a:ext>
            </a:extLst>
          </p:cNvPr>
          <p:cNvSpPr>
            <a:spLocks noChangeArrowheads="1"/>
          </p:cNvSpPr>
          <p:nvPr/>
        </p:nvSpPr>
        <p:spPr bwMode="auto">
          <a:xfrm>
            <a:off x="457200" y="1885950"/>
            <a:ext cx="82296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14313" indent="-214313">
              <a:buFont typeface="Arial" panose="020B0604020202020204" pitchFamily="34" charset="0"/>
              <a:buChar char="•"/>
              <a:defRPr/>
            </a:pPr>
            <a:r>
              <a:rPr lang="en-US" altLang="en-US" dirty="0">
                <a:latin typeface="Calibri" panose="020F0502020204030204" pitchFamily="34" charset="0"/>
              </a:rPr>
              <a:t>Inspector issues a written notification for the non-compliance </a:t>
            </a:r>
            <a:endParaRPr lang="en-CA" dirty="0">
              <a:latin typeface="Calibri" panose="020F0502020204030204" pitchFamily="34" charset="0"/>
              <a:cs typeface="Calibri" panose="020F0502020204030204" pitchFamily="34" charset="0"/>
            </a:endParaRPr>
          </a:p>
          <a:p>
            <a:pPr marL="214313" indent="-214313">
              <a:buFont typeface="Arial" panose="020B0604020202020204" pitchFamily="34" charset="0"/>
              <a:buChar char="•"/>
              <a:defRPr/>
            </a:pPr>
            <a:endParaRPr lang="en-CA"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No longer have “voluntary plans of correction”</a:t>
            </a: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3">
            <a:extLst>
              <a:ext uri="{FF2B5EF4-FFF2-40B4-BE49-F238E27FC236}">
                <a16:creationId xmlns:a16="http://schemas.microsoft.com/office/drawing/2014/main" id="{BD92BA2E-3646-B283-5C7E-D1F0CE145F97}"/>
              </a:ext>
            </a:extLst>
          </p:cNvPr>
          <p:cNvSpPr txBox="1">
            <a:spLocks noChangeArrowheads="1"/>
          </p:cNvSpPr>
          <p:nvPr/>
        </p:nvSpPr>
        <p:spPr bwMode="auto">
          <a:xfrm>
            <a:off x="2117725" y="188913"/>
            <a:ext cx="6275388"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Calibri" panose="020F0502020204030204" pitchFamily="34" charset="0"/>
              </a:rPr>
              <a:t>Review by Minister – No Date for Enactment </a:t>
            </a:r>
            <a:endParaRPr lang="en-CA" altLang="en-US" sz="4000" b="1">
              <a:solidFill>
                <a:srgbClr val="000000"/>
              </a:solidFill>
              <a:latin typeface="Calibri" panose="020F0502020204030204" pitchFamily="34" charset="0"/>
              <a:cs typeface="Calibri" panose="020F0502020204030204" pitchFamily="34" charset="0"/>
            </a:endParaRPr>
          </a:p>
        </p:txBody>
      </p:sp>
      <p:sp>
        <p:nvSpPr>
          <p:cNvPr id="15363" name="TextBox 2">
            <a:extLst>
              <a:ext uri="{FF2B5EF4-FFF2-40B4-BE49-F238E27FC236}">
                <a16:creationId xmlns:a16="http://schemas.microsoft.com/office/drawing/2014/main" id="{D6249B97-AD54-96AA-17E3-051A31F2EE72}"/>
              </a:ext>
            </a:extLst>
          </p:cNvPr>
          <p:cNvSpPr txBox="1">
            <a:spLocks noChangeArrowheads="1"/>
          </p:cNvSpPr>
          <p:nvPr/>
        </p:nvSpPr>
        <p:spPr bwMode="auto">
          <a:xfrm>
            <a:off x="457200" y="1773238"/>
            <a:ext cx="7935913" cy="351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04788" indent="-2047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225"/>
              </a:spcAft>
              <a:buClr>
                <a:srgbClr val="000000"/>
              </a:buClr>
              <a:buSzPct val="110000"/>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Section 115 - Request for Minister review – passed but no date for enacting confinement</a:t>
            </a:r>
          </a:p>
          <a:p>
            <a:pPr eaLnBrk="1" hangingPunct="1">
              <a:spcBef>
                <a:spcPct val="0"/>
              </a:spcBef>
              <a:spcAft>
                <a:spcPts val="225"/>
              </a:spcAft>
              <a:buClr>
                <a:srgbClr val="000000"/>
              </a:buClr>
              <a:buSzPct val="110000"/>
              <a:buFont typeface="Wingdings" pitchFamily="2" charset="2"/>
              <a:buChar char="§"/>
            </a:pPr>
            <a:r>
              <a:rPr lang="en-CA" altLang="en-US" sz="2400">
                <a:solidFill>
                  <a:srgbClr val="000000"/>
                </a:solidFill>
                <a:latin typeface="Calibri" panose="020F0502020204030204" pitchFamily="34" charset="0"/>
                <a:cs typeface="Calibri" panose="020F0502020204030204" pitchFamily="34" charset="0"/>
              </a:rPr>
              <a:t>This section would allow any person to request the Minster review</a:t>
            </a:r>
          </a:p>
          <a:p>
            <a:pPr lvl="1" eaLnBrk="1" hangingPunct="1">
              <a:spcBef>
                <a:spcPct val="0"/>
              </a:spcBef>
              <a:spcAft>
                <a:spcPts val="225"/>
              </a:spcAft>
              <a:buClr>
                <a:srgbClr val="000000"/>
              </a:buClr>
              <a:buSzPct val="110000"/>
              <a:buFont typeface="Wingdings" pitchFamily="2" charset="2"/>
              <a:buChar char="Ø"/>
            </a:pPr>
            <a:r>
              <a:rPr lang="en-CA" altLang="en-US" sz="2400">
                <a:solidFill>
                  <a:srgbClr val="000000"/>
                </a:solidFill>
                <a:latin typeface="Calibri" panose="020F0502020204030204" pitchFamily="34" charset="0"/>
                <a:cs typeface="Calibri" panose="020F0502020204030204" pitchFamily="34" charset="0"/>
              </a:rPr>
              <a:t>Whether or not an license should be issued</a:t>
            </a:r>
          </a:p>
          <a:p>
            <a:pPr lvl="1" eaLnBrk="1" hangingPunct="1">
              <a:spcBef>
                <a:spcPct val="0"/>
              </a:spcBef>
              <a:spcAft>
                <a:spcPts val="225"/>
              </a:spcAft>
              <a:buClr>
                <a:srgbClr val="000000"/>
              </a:buClr>
              <a:buSzPct val="110000"/>
              <a:buFont typeface="Wingdings" pitchFamily="2" charset="2"/>
              <a:buChar char="Ø"/>
            </a:pPr>
            <a:r>
              <a:rPr lang="en-CA" altLang="en-US" sz="2400">
                <a:solidFill>
                  <a:srgbClr val="000000"/>
                </a:solidFill>
                <a:latin typeface="Calibri" panose="020F0502020204030204" pitchFamily="34" charset="0"/>
                <a:cs typeface="Calibri" panose="020F0502020204030204" pitchFamily="34" charset="0"/>
              </a:rPr>
              <a:t>Whether to approve a transfer of license or beds under a license</a:t>
            </a:r>
          </a:p>
          <a:p>
            <a:pPr lvl="1" eaLnBrk="1" hangingPunct="1">
              <a:spcBef>
                <a:spcPct val="0"/>
              </a:spcBef>
              <a:spcAft>
                <a:spcPts val="225"/>
              </a:spcAft>
              <a:buClr>
                <a:srgbClr val="000000"/>
              </a:buClr>
              <a:buSzPct val="110000"/>
              <a:buFont typeface="Wingdings" pitchFamily="2" charset="2"/>
              <a:buChar char="Ø"/>
            </a:pPr>
            <a:r>
              <a:rPr lang="en-CA" altLang="en-US" sz="2400">
                <a:solidFill>
                  <a:srgbClr val="000000"/>
                </a:solidFill>
                <a:latin typeface="Calibri" panose="020F0502020204030204" pitchFamily="34" charset="0"/>
                <a:cs typeface="Calibri" panose="020F0502020204030204" pitchFamily="34" charset="0"/>
              </a:rPr>
              <a:t>Whether an undertaking should be given to issue a license</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Box 3">
            <a:extLst>
              <a:ext uri="{FF2B5EF4-FFF2-40B4-BE49-F238E27FC236}">
                <a16:creationId xmlns:a16="http://schemas.microsoft.com/office/drawing/2014/main" id="{57C4A8ED-4135-48DD-0533-C381063447C8}"/>
              </a:ext>
            </a:extLst>
          </p:cNvPr>
          <p:cNvSpPr txBox="1">
            <a:spLocks noChangeArrowheads="1"/>
          </p:cNvSpPr>
          <p:nvPr/>
        </p:nvSpPr>
        <p:spPr bwMode="auto">
          <a:xfrm>
            <a:off x="3059113" y="549275"/>
            <a:ext cx="50530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Compliance Orders </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74A1114C-018A-D3F1-BD25-2268C39C6852}"/>
              </a:ext>
            </a:extLst>
          </p:cNvPr>
          <p:cNvSpPr>
            <a:spLocks noChangeArrowheads="1"/>
          </p:cNvSpPr>
          <p:nvPr/>
        </p:nvSpPr>
        <p:spPr bwMode="auto">
          <a:xfrm>
            <a:off x="457200" y="1885950"/>
            <a:ext cx="8229600" cy="634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14313" indent="-214313">
              <a:buFont typeface="Arial" panose="020B0604020202020204" pitchFamily="34" charset="0"/>
              <a:buChar char="•"/>
              <a:defRPr/>
            </a:pPr>
            <a:r>
              <a:rPr lang="en-CA" dirty="0">
                <a:latin typeface="Calibri" panose="020F0502020204030204" pitchFamily="34" charset="0"/>
                <a:cs typeface="Calibri" panose="020F0502020204030204" pitchFamily="34" charset="0"/>
              </a:rPr>
              <a:t>On finding of non-compliance Inspector/Director may issue a compliance order on finding non-compliance, an inspector or the Director may issue a Compliance Order that requires a licensee to:</a:t>
            </a:r>
            <a:endParaRPr lang="en-US" dirty="0">
              <a:latin typeface="Calibri" panose="020F0502020204030204" pitchFamily="34" charset="0"/>
              <a:cs typeface="Calibri" panose="020F0502020204030204" pitchFamily="34" charset="0"/>
            </a:endParaRPr>
          </a:p>
          <a:p>
            <a:pPr marL="214313" indent="-214313">
              <a:buFont typeface="Arial" panose="020B0604020202020204" pitchFamily="34" charset="0"/>
              <a:buChar char="•"/>
              <a:defRPr/>
            </a:pPr>
            <a:endParaRPr lang="en-CA"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Do anything or refrain from doing anything to achieve compliance</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Prepare, submit and implement a written plan for achieving compliance.</a:t>
            </a:r>
          </a:p>
          <a:p>
            <a:pPr marL="214313" indent="-214313">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Can order that funding be returned or can withhold funding</a:t>
            </a:r>
          </a:p>
          <a:p>
            <a:pPr marL="214313" indent="-214313">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Can suspend admissions</a:t>
            </a:r>
          </a:p>
          <a:p>
            <a:pPr marL="257175" indent="-257175">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Two new aspects of a Compliance Order that may direct licensees to take certain action, such as:</a:t>
            </a:r>
            <a:endParaRPr lang="en-US"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Arrange for specific staff to receive training.</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Allow the ministry/agents/contractors to perform any work or activity at the LTC home at the licensee's expense.</a:t>
            </a:r>
            <a:endParaRPr lang="en-US" sz="1200" dirty="0">
              <a:latin typeface="Calibri" panose="020F0502020204030204" pitchFamily="34" charset="0"/>
              <a:cs typeface="Calibri" panose="020F0502020204030204" pitchFamily="34" charset="0"/>
            </a:endParaRPr>
          </a:p>
          <a:p>
            <a:pPr marL="214313" indent="-214313">
              <a:spcAft>
                <a:spcPts val="900"/>
              </a:spcAft>
              <a:buFont typeface="Wingdings" panose="05000000000000000000" pitchFamily="2" charset="2"/>
              <a:buChar char="§"/>
              <a:defRPr/>
            </a:pPr>
            <a:endParaRPr lang="en-CA"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Box 3">
            <a:extLst>
              <a:ext uri="{FF2B5EF4-FFF2-40B4-BE49-F238E27FC236}">
                <a16:creationId xmlns:a16="http://schemas.microsoft.com/office/drawing/2014/main" id="{F91973CE-6AE5-C4D3-82DA-5BCFA692B784}"/>
              </a:ext>
            </a:extLst>
          </p:cNvPr>
          <p:cNvSpPr txBox="1">
            <a:spLocks noChangeArrowheads="1"/>
          </p:cNvSpPr>
          <p:nvPr/>
        </p:nvSpPr>
        <p:spPr bwMode="auto">
          <a:xfrm>
            <a:off x="2484438" y="404813"/>
            <a:ext cx="59150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Administrative Monetary Penalties </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191AB1B9-8278-10D2-EA24-62489519BD04}"/>
              </a:ext>
            </a:extLst>
          </p:cNvPr>
          <p:cNvSpPr>
            <a:spLocks noChangeArrowheads="1"/>
          </p:cNvSpPr>
          <p:nvPr/>
        </p:nvSpPr>
        <p:spPr bwMode="auto">
          <a:xfrm>
            <a:off x="457200" y="1885950"/>
            <a:ext cx="8229600" cy="650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14313" indent="-214313">
              <a:buFont typeface="Wingdings" panose="05000000000000000000" pitchFamily="2" charset="2"/>
              <a:buChar char="§"/>
              <a:defRPr/>
            </a:pPr>
            <a:r>
              <a:rPr lang="en-CA" dirty="0">
                <a:latin typeface="Calibri" panose="020F0502020204030204" pitchFamily="34" charset="0"/>
                <a:cs typeface="Calibri" panose="020F0502020204030204" pitchFamily="34" charset="0"/>
              </a:rPr>
              <a:t>On finding of a non-compliance Inspector/Director may issue an Administrative Monetary Penalty (AMP)</a:t>
            </a:r>
            <a:endParaRPr lang="en-US" dirty="0">
              <a:latin typeface="Calibri" panose="020F0502020204030204" pitchFamily="34" charset="0"/>
              <a:cs typeface="Calibri" panose="020F0502020204030204" pitchFamily="34" charset="0"/>
            </a:endParaRPr>
          </a:p>
          <a:p>
            <a:pPr marL="214313" indent="-214313">
              <a:buFont typeface="Arial" panose="020B0604020202020204" pitchFamily="34" charset="0"/>
              <a:buChar char="•"/>
              <a:defRPr/>
            </a:pPr>
            <a:endParaRPr lang="en-CA" dirty="0">
              <a:latin typeface="Calibri" panose="020F0502020204030204" pitchFamily="34" charset="0"/>
              <a:cs typeface="Calibri" panose="020F0502020204030204" pitchFamily="34" charset="0"/>
            </a:endParaRPr>
          </a:p>
          <a:p>
            <a:pPr marL="257175" indent="-257175">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Intended to encourage compliance and increase accountability where there are repeated no-compliance through non-punitive monetary penalties</a:t>
            </a:r>
          </a:p>
          <a:p>
            <a:pPr marL="257175" indent="-257175">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AMP </a:t>
            </a:r>
            <a:r>
              <a:rPr lang="en-CA" b="1" dirty="0">
                <a:latin typeface="Calibri" panose="020F0502020204030204" pitchFamily="34" charset="0"/>
                <a:cs typeface="Calibri" panose="020F0502020204030204" pitchFamily="34" charset="0"/>
              </a:rPr>
              <a:t>must</a:t>
            </a:r>
            <a:r>
              <a:rPr lang="en-CA" dirty="0">
                <a:latin typeface="Calibri" panose="020F0502020204030204" pitchFamily="34" charset="0"/>
                <a:cs typeface="Calibri" panose="020F0502020204030204" pitchFamily="34" charset="0"/>
              </a:rPr>
              <a:t> be issued by Inspector/Director if the licensee</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Has not complied with an order; or</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Has not complied with the requirements of the </a:t>
            </a:r>
            <a:r>
              <a:rPr lang="en-CA" i="1" dirty="0">
                <a:latin typeface="Calibri" panose="020F0502020204030204" pitchFamily="34" charset="0"/>
                <a:cs typeface="Calibri" panose="020F0502020204030204" pitchFamily="34" charset="0"/>
              </a:rPr>
              <a:t>FLTCA</a:t>
            </a:r>
            <a:r>
              <a:rPr lang="en-CA" dirty="0">
                <a:latin typeface="Calibri" panose="020F0502020204030204" pitchFamily="34" charset="0"/>
                <a:cs typeface="Calibri" panose="020F0502020204030204" pitchFamily="34" charset="0"/>
              </a:rPr>
              <a:t> which results in an order being issued and the licensee has had at least once other compliance order with the same requirement within a three year period</a:t>
            </a:r>
          </a:p>
          <a:p>
            <a:pPr marL="257175" indent="-257175">
              <a:spcAft>
                <a:spcPts val="900"/>
              </a:spcAft>
              <a:buFont typeface="Wingdings" panose="05000000000000000000" pitchFamily="2" charset="2"/>
              <a:buChar char="§"/>
              <a:defRPr/>
            </a:pPr>
            <a:r>
              <a:rPr lang="en-US" dirty="0">
                <a:latin typeface="Calibri" panose="020F0502020204030204" pitchFamily="34" charset="0"/>
                <a:cs typeface="Calibri" panose="020F0502020204030204" pitchFamily="34" charset="0"/>
              </a:rPr>
              <a:t>Inspectors may refer the matter to the Director to review and issue an AMP if appropriate</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Arrange for specific staff to receive training.</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Allow the ministry/agents/contractors to perform any work or activity at the LTC home at the licensee's expense.</a:t>
            </a:r>
            <a:endParaRPr lang="en-US" sz="1200"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EE37A72-DCAD-2A31-9845-0A1CF960BC0C}"/>
              </a:ext>
            </a:extLst>
          </p:cNvPr>
          <p:cNvSpPr>
            <a:spLocks noChangeArrowheads="1"/>
          </p:cNvSpPr>
          <p:nvPr/>
        </p:nvSpPr>
        <p:spPr bwMode="auto">
          <a:xfrm>
            <a:off x="457200" y="1885950"/>
            <a:ext cx="82296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graphicFrame>
        <p:nvGraphicFramePr>
          <p:cNvPr id="2" name="Table 1">
            <a:extLst>
              <a:ext uri="{FF2B5EF4-FFF2-40B4-BE49-F238E27FC236}">
                <a16:creationId xmlns:a16="http://schemas.microsoft.com/office/drawing/2014/main" id="{326AADF9-C346-5936-DE42-E966F2277C60}"/>
              </a:ext>
            </a:extLst>
          </p:cNvPr>
          <p:cNvGraphicFramePr>
            <a:graphicFrameLocks noGrp="1"/>
          </p:cNvGraphicFramePr>
          <p:nvPr/>
        </p:nvGraphicFramePr>
        <p:xfrm>
          <a:off x="2428875" y="260350"/>
          <a:ext cx="6280150" cy="6337300"/>
        </p:xfrm>
        <a:graphic>
          <a:graphicData uri="http://schemas.openxmlformats.org/drawingml/2006/table">
            <a:tbl>
              <a:tblPr firstRow="1" firstCol="1" bandRow="1">
                <a:tableStyleId>{5C22544A-7EE6-4342-B048-85BDC9FD1C3A}</a:tableStyleId>
              </a:tblPr>
              <a:tblGrid>
                <a:gridCol w="496231">
                  <a:extLst>
                    <a:ext uri="{9D8B030D-6E8A-4147-A177-3AD203B41FA5}">
                      <a16:colId xmlns:a16="http://schemas.microsoft.com/office/drawing/2014/main" val="20000"/>
                    </a:ext>
                  </a:extLst>
                </a:gridCol>
                <a:gridCol w="1826632">
                  <a:extLst>
                    <a:ext uri="{9D8B030D-6E8A-4147-A177-3AD203B41FA5}">
                      <a16:colId xmlns:a16="http://schemas.microsoft.com/office/drawing/2014/main" val="20001"/>
                    </a:ext>
                  </a:extLst>
                </a:gridCol>
                <a:gridCol w="2761306">
                  <a:extLst>
                    <a:ext uri="{9D8B030D-6E8A-4147-A177-3AD203B41FA5}">
                      <a16:colId xmlns:a16="http://schemas.microsoft.com/office/drawing/2014/main" val="20002"/>
                    </a:ext>
                  </a:extLst>
                </a:gridCol>
                <a:gridCol w="1195981">
                  <a:extLst>
                    <a:ext uri="{9D8B030D-6E8A-4147-A177-3AD203B41FA5}">
                      <a16:colId xmlns:a16="http://schemas.microsoft.com/office/drawing/2014/main" val="20003"/>
                    </a:ext>
                  </a:extLst>
                </a:gridCol>
              </a:tblGrid>
              <a:tr h="351737">
                <a:tc>
                  <a:txBody>
                    <a:bodyPr/>
                    <a:lstStyle/>
                    <a:p>
                      <a:pPr marL="0" marR="0">
                        <a:lnSpc>
                          <a:spcPts val="945"/>
                        </a:lnSpc>
                        <a:spcBef>
                          <a:spcPts val="55"/>
                        </a:spcBef>
                        <a:spcAft>
                          <a:spcPts val="0"/>
                        </a:spcAft>
                      </a:pPr>
                      <a:r>
                        <a:rPr lang="en-GB" sz="500" dirty="0">
                          <a:effectLst/>
                        </a:rPr>
                        <a:t>Item</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Column 1</a:t>
                      </a:r>
                      <a:br>
                        <a:rPr lang="en-CA" sz="500" dirty="0">
                          <a:effectLst/>
                        </a:rPr>
                      </a:br>
                      <a:r>
                        <a:rPr lang="en-CA" sz="500" dirty="0">
                          <a:effectLst/>
                        </a:rPr>
                        <a:t>Requirement under the Act</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Column 2</a:t>
                      </a:r>
                      <a:br>
                        <a:rPr lang="en-CA" sz="500" dirty="0">
                          <a:effectLst/>
                        </a:rPr>
                      </a:br>
                      <a:r>
                        <a:rPr lang="en-CA" sz="500" dirty="0">
                          <a:effectLst/>
                        </a:rPr>
                        <a:t>Description of failure to comply</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Column 3</a:t>
                      </a:r>
                      <a:br>
                        <a:rPr lang="en-CA" sz="500" dirty="0">
                          <a:effectLst/>
                        </a:rPr>
                      </a:br>
                      <a:r>
                        <a:rPr lang="en-CA" sz="500" dirty="0">
                          <a:effectLst/>
                        </a:rPr>
                        <a:t>Amount of administrative penalty, in dollars</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0"/>
                  </a:ext>
                </a:extLst>
              </a:tr>
              <a:tr h="122154">
                <a:tc>
                  <a:txBody>
                    <a:bodyPr/>
                    <a:lstStyle/>
                    <a:p>
                      <a:pPr marL="0" marR="0">
                        <a:lnSpc>
                          <a:spcPts val="945"/>
                        </a:lnSpc>
                        <a:spcBef>
                          <a:spcPts val="55"/>
                        </a:spcBef>
                        <a:spcAft>
                          <a:spcPts val="0"/>
                        </a:spcAft>
                      </a:pPr>
                      <a:r>
                        <a:rPr lang="en-GB" sz="500" dirty="0">
                          <a:effectLst/>
                        </a:rPr>
                        <a:t>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3 (1)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Residents’ Bill of Rights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1"/>
                  </a:ext>
                </a:extLst>
              </a:tr>
              <a:tr h="122154">
                <a:tc>
                  <a:txBody>
                    <a:bodyPr/>
                    <a:lstStyle/>
                    <a:p>
                      <a:pPr marL="0" marR="0">
                        <a:lnSpc>
                          <a:spcPts val="945"/>
                        </a:lnSpc>
                        <a:spcBef>
                          <a:spcPts val="55"/>
                        </a:spcBef>
                        <a:spcAft>
                          <a:spcPts val="0"/>
                        </a:spcAft>
                      </a:pPr>
                      <a:r>
                        <a:rPr lang="en-GB" sz="500" dirty="0">
                          <a:effectLst/>
                        </a:rPr>
                        <a:t>2.</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11 (1)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Nursing and personal support services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2"/>
                  </a:ext>
                </a:extLst>
              </a:tr>
              <a:tr h="122154">
                <a:tc>
                  <a:txBody>
                    <a:bodyPr/>
                    <a:lstStyle/>
                    <a:p>
                      <a:pPr marL="0" marR="0">
                        <a:lnSpc>
                          <a:spcPts val="945"/>
                        </a:lnSpc>
                        <a:spcBef>
                          <a:spcPts val="55"/>
                        </a:spcBef>
                        <a:spcAft>
                          <a:spcPts val="0"/>
                        </a:spcAft>
                      </a:pPr>
                      <a:r>
                        <a:rPr lang="en-GB" sz="500" dirty="0">
                          <a:effectLst/>
                        </a:rPr>
                        <a:t>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11 (3)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24-hour nursing care</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3"/>
                  </a:ext>
                </a:extLst>
              </a:tr>
              <a:tr h="122154">
                <a:tc>
                  <a:txBody>
                    <a:bodyPr/>
                    <a:lstStyle/>
                    <a:p>
                      <a:pPr marL="0" marR="0">
                        <a:lnSpc>
                          <a:spcPts val="945"/>
                        </a:lnSpc>
                        <a:spcBef>
                          <a:spcPts val="55"/>
                        </a:spcBef>
                        <a:spcAft>
                          <a:spcPts val="0"/>
                        </a:spcAft>
                      </a:pPr>
                      <a:r>
                        <a:rPr lang="en-GB" sz="500" dirty="0">
                          <a:effectLst/>
                        </a:rPr>
                        <a:t>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15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Dietary services and hydration</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4"/>
                  </a:ext>
                </a:extLst>
              </a:tr>
              <a:tr h="122154">
                <a:tc>
                  <a:txBody>
                    <a:bodyPr/>
                    <a:lstStyle/>
                    <a:p>
                      <a:pPr marL="0" marR="0">
                        <a:lnSpc>
                          <a:spcPts val="945"/>
                        </a:lnSpc>
                        <a:spcBef>
                          <a:spcPts val="55"/>
                        </a:spcBef>
                        <a:spcAft>
                          <a:spcPts val="0"/>
                        </a:spcAft>
                      </a:pPr>
                      <a:r>
                        <a:rPr lang="en-GB" sz="500" dirty="0">
                          <a:effectLst/>
                        </a:rPr>
                        <a:t>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23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Infection prevention and control program</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5"/>
                  </a:ext>
                </a:extLst>
              </a:tr>
              <a:tr h="122154">
                <a:tc>
                  <a:txBody>
                    <a:bodyPr/>
                    <a:lstStyle/>
                    <a:p>
                      <a:pPr marL="0" marR="0">
                        <a:lnSpc>
                          <a:spcPts val="945"/>
                        </a:lnSpc>
                        <a:spcBef>
                          <a:spcPts val="55"/>
                        </a:spcBef>
                        <a:spcAft>
                          <a:spcPts val="0"/>
                        </a:spcAft>
                      </a:pPr>
                      <a:r>
                        <a:rPr lang="en-GB" sz="500" dirty="0">
                          <a:effectLst/>
                        </a:rPr>
                        <a:t>6.</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24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Duty to protect</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6"/>
                  </a:ext>
                </a:extLst>
              </a:tr>
              <a:tr h="122154">
                <a:tc>
                  <a:txBody>
                    <a:bodyPr/>
                    <a:lstStyle/>
                    <a:p>
                      <a:pPr marL="0" marR="0">
                        <a:lnSpc>
                          <a:spcPts val="945"/>
                        </a:lnSpc>
                        <a:spcBef>
                          <a:spcPts val="55"/>
                        </a:spcBef>
                        <a:spcAft>
                          <a:spcPts val="0"/>
                        </a:spcAft>
                      </a:pPr>
                      <a:r>
                        <a:rPr lang="en-GB" sz="500" dirty="0">
                          <a:effectLst/>
                        </a:rPr>
                        <a:t>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25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Policy to promote zero tolerance</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7"/>
                  </a:ext>
                </a:extLst>
              </a:tr>
              <a:tr h="122154">
                <a:tc>
                  <a:txBody>
                    <a:bodyPr/>
                    <a:lstStyle/>
                    <a:p>
                      <a:pPr marL="0" marR="0">
                        <a:lnSpc>
                          <a:spcPts val="945"/>
                        </a:lnSpc>
                        <a:spcBef>
                          <a:spcPts val="55"/>
                        </a:spcBef>
                        <a:spcAft>
                          <a:spcPts val="0"/>
                        </a:spcAft>
                      </a:pPr>
                      <a:r>
                        <a:rPr lang="en-GB" sz="500" dirty="0">
                          <a:effectLst/>
                        </a:rPr>
                        <a:t>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27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Licensee must investigate, respond and act</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8"/>
                  </a:ext>
                </a:extLst>
              </a:tr>
              <a:tr h="122154">
                <a:tc>
                  <a:txBody>
                    <a:bodyPr/>
                    <a:lstStyle/>
                    <a:p>
                      <a:pPr marL="0" marR="0">
                        <a:lnSpc>
                          <a:spcPts val="945"/>
                        </a:lnSpc>
                        <a:spcBef>
                          <a:spcPts val="55"/>
                        </a:spcBef>
                        <a:spcAft>
                          <a:spcPts val="0"/>
                        </a:spcAft>
                      </a:pPr>
                      <a:r>
                        <a:rPr lang="en-GB" sz="500" dirty="0">
                          <a:effectLst/>
                        </a:rPr>
                        <a:t>9.</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28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Reporting certain matters to Director</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09"/>
                  </a:ext>
                </a:extLst>
              </a:tr>
              <a:tr h="122154">
                <a:tc>
                  <a:txBody>
                    <a:bodyPr/>
                    <a:lstStyle/>
                    <a:p>
                      <a:pPr marL="0" marR="0">
                        <a:lnSpc>
                          <a:spcPts val="945"/>
                        </a:lnSpc>
                        <a:spcBef>
                          <a:spcPts val="55"/>
                        </a:spcBef>
                        <a:spcAft>
                          <a:spcPts val="0"/>
                        </a:spcAft>
                      </a:pPr>
                      <a:r>
                        <a:rPr lang="en-GB" sz="500" dirty="0">
                          <a:effectLst/>
                        </a:rPr>
                        <a:t>10.</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33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Policy to minimize restraining of residents, etc.</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0"/>
                  </a:ext>
                </a:extLst>
              </a:tr>
              <a:tr h="122154">
                <a:tc>
                  <a:txBody>
                    <a:bodyPr/>
                    <a:lstStyle/>
                    <a:p>
                      <a:pPr marL="0" marR="0">
                        <a:lnSpc>
                          <a:spcPts val="945"/>
                        </a:lnSpc>
                        <a:spcBef>
                          <a:spcPts val="55"/>
                        </a:spcBef>
                        <a:spcAft>
                          <a:spcPts val="0"/>
                        </a:spcAft>
                      </a:pPr>
                      <a:r>
                        <a:rPr lang="en-GB" sz="500" dirty="0">
                          <a:effectLst/>
                        </a:rPr>
                        <a:t>11.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34 (1)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Protection from certain restraining</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1"/>
                  </a:ext>
                </a:extLst>
              </a:tr>
              <a:tr h="122154">
                <a:tc>
                  <a:txBody>
                    <a:bodyPr/>
                    <a:lstStyle/>
                    <a:p>
                      <a:pPr marL="0" marR="0">
                        <a:lnSpc>
                          <a:spcPts val="945"/>
                        </a:lnSpc>
                        <a:spcBef>
                          <a:spcPts val="55"/>
                        </a:spcBef>
                        <a:spcAft>
                          <a:spcPts val="0"/>
                        </a:spcAft>
                      </a:pPr>
                      <a:r>
                        <a:rPr lang="en-GB" sz="500" dirty="0">
                          <a:effectLst/>
                        </a:rPr>
                        <a:t>12.</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35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Restraining by physical devices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2"/>
                  </a:ext>
                </a:extLst>
              </a:tr>
              <a:tr h="122154">
                <a:tc>
                  <a:txBody>
                    <a:bodyPr/>
                    <a:lstStyle/>
                    <a:p>
                      <a:pPr marL="0" marR="0">
                        <a:lnSpc>
                          <a:spcPts val="945"/>
                        </a:lnSpc>
                        <a:spcBef>
                          <a:spcPts val="55"/>
                        </a:spcBef>
                        <a:spcAft>
                          <a:spcPts val="0"/>
                        </a:spcAft>
                      </a:pPr>
                      <a:r>
                        <a:rPr lang="en-GB" sz="500" dirty="0">
                          <a:effectLst/>
                        </a:rPr>
                        <a:t>13.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76</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Administrator</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3"/>
                  </a:ext>
                </a:extLst>
              </a:tr>
              <a:tr h="122154">
                <a:tc>
                  <a:txBody>
                    <a:bodyPr/>
                    <a:lstStyle/>
                    <a:p>
                      <a:pPr marL="0" marR="0">
                        <a:lnSpc>
                          <a:spcPts val="945"/>
                        </a:lnSpc>
                        <a:spcBef>
                          <a:spcPts val="55"/>
                        </a:spcBef>
                        <a:spcAft>
                          <a:spcPts val="0"/>
                        </a:spcAft>
                      </a:pPr>
                      <a:r>
                        <a:rPr lang="en-GB" sz="500" dirty="0">
                          <a:effectLst/>
                        </a:rPr>
                        <a:t>14.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77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Director of Nursing and Personal Care</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4"/>
                  </a:ext>
                </a:extLst>
              </a:tr>
              <a:tr h="122154">
                <a:tc>
                  <a:txBody>
                    <a:bodyPr/>
                    <a:lstStyle/>
                    <a:p>
                      <a:pPr marL="0" marR="0">
                        <a:lnSpc>
                          <a:spcPts val="945"/>
                        </a:lnSpc>
                        <a:spcBef>
                          <a:spcPts val="55"/>
                        </a:spcBef>
                        <a:spcAft>
                          <a:spcPts val="0"/>
                        </a:spcAft>
                      </a:pPr>
                      <a:r>
                        <a:rPr lang="en-GB" sz="500" dirty="0">
                          <a:effectLst/>
                        </a:rPr>
                        <a:t>15.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Act, s. 78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Medical Director</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5"/>
                  </a:ext>
                </a:extLst>
              </a:tr>
              <a:tr h="122154">
                <a:tc>
                  <a:txBody>
                    <a:bodyPr/>
                    <a:lstStyle/>
                    <a:p>
                      <a:pPr marL="0" marR="0">
                        <a:lnSpc>
                          <a:spcPts val="945"/>
                        </a:lnSpc>
                        <a:spcBef>
                          <a:spcPts val="55"/>
                        </a:spcBef>
                        <a:spcAft>
                          <a:spcPts val="0"/>
                        </a:spcAft>
                      </a:pPr>
                      <a:r>
                        <a:rPr lang="en-GB" sz="500" dirty="0">
                          <a:effectLst/>
                        </a:rPr>
                        <a:t>16.</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12</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Doors in a home</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6"/>
                  </a:ext>
                </a:extLst>
              </a:tr>
              <a:tr h="122154">
                <a:tc>
                  <a:txBody>
                    <a:bodyPr/>
                    <a:lstStyle/>
                    <a:p>
                      <a:pPr marL="0" marR="0">
                        <a:lnSpc>
                          <a:spcPts val="945"/>
                        </a:lnSpc>
                        <a:spcBef>
                          <a:spcPts val="55"/>
                        </a:spcBef>
                        <a:spcAft>
                          <a:spcPts val="0"/>
                        </a:spcAft>
                      </a:pPr>
                      <a:r>
                        <a:rPr lang="en-GB" sz="500" dirty="0">
                          <a:effectLst/>
                        </a:rPr>
                        <a:t>17.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18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Bed rails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7"/>
                  </a:ext>
                </a:extLst>
              </a:tr>
              <a:tr h="122154">
                <a:tc>
                  <a:txBody>
                    <a:bodyPr/>
                    <a:lstStyle/>
                    <a:p>
                      <a:pPr marL="0" marR="0">
                        <a:lnSpc>
                          <a:spcPts val="945"/>
                        </a:lnSpc>
                        <a:spcBef>
                          <a:spcPts val="55"/>
                        </a:spcBef>
                        <a:spcAft>
                          <a:spcPts val="0"/>
                        </a:spcAft>
                      </a:pPr>
                      <a:r>
                        <a:rPr lang="en-GB" sz="500" dirty="0">
                          <a:effectLst/>
                        </a:rPr>
                        <a:t>18.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19</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Windows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8"/>
                  </a:ext>
                </a:extLst>
              </a:tr>
              <a:tr h="122154">
                <a:tc>
                  <a:txBody>
                    <a:bodyPr/>
                    <a:lstStyle/>
                    <a:p>
                      <a:pPr marL="0" marR="0">
                        <a:lnSpc>
                          <a:spcPts val="945"/>
                        </a:lnSpc>
                        <a:spcBef>
                          <a:spcPts val="55"/>
                        </a:spcBef>
                        <a:spcAft>
                          <a:spcPts val="0"/>
                        </a:spcAft>
                      </a:pPr>
                      <a:r>
                        <a:rPr lang="en-GB" sz="500" dirty="0">
                          <a:effectLst/>
                        </a:rPr>
                        <a:t>19.</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35 (2)</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Nursing and personal support services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19"/>
                  </a:ext>
                </a:extLst>
              </a:tr>
              <a:tr h="122154">
                <a:tc>
                  <a:txBody>
                    <a:bodyPr/>
                    <a:lstStyle/>
                    <a:p>
                      <a:pPr marL="0" marR="0">
                        <a:lnSpc>
                          <a:spcPts val="945"/>
                        </a:lnSpc>
                        <a:spcBef>
                          <a:spcPts val="55"/>
                        </a:spcBef>
                        <a:spcAft>
                          <a:spcPts val="0"/>
                        </a:spcAft>
                      </a:pPr>
                      <a:r>
                        <a:rPr lang="en-GB" sz="500" dirty="0">
                          <a:effectLst/>
                        </a:rPr>
                        <a:t>20.</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35 (3)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Nursing and personal support services, staffing plan</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0"/>
                  </a:ext>
                </a:extLst>
              </a:tr>
              <a:tr h="122154">
                <a:tc>
                  <a:txBody>
                    <a:bodyPr/>
                    <a:lstStyle/>
                    <a:p>
                      <a:pPr marL="0" marR="0">
                        <a:lnSpc>
                          <a:spcPts val="945"/>
                        </a:lnSpc>
                        <a:spcBef>
                          <a:spcPts val="55"/>
                        </a:spcBef>
                        <a:spcAft>
                          <a:spcPts val="0"/>
                        </a:spcAft>
                      </a:pPr>
                      <a:r>
                        <a:rPr lang="en-GB" sz="500" dirty="0">
                          <a:effectLst/>
                        </a:rPr>
                        <a:t>21.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53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Required programs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1"/>
                  </a:ext>
                </a:extLst>
              </a:tr>
              <a:tr h="122154">
                <a:tc>
                  <a:txBody>
                    <a:bodyPr/>
                    <a:lstStyle/>
                    <a:p>
                      <a:pPr marL="0" marR="0">
                        <a:lnSpc>
                          <a:spcPts val="945"/>
                        </a:lnSpc>
                        <a:spcBef>
                          <a:spcPts val="55"/>
                        </a:spcBef>
                        <a:spcAft>
                          <a:spcPts val="0"/>
                        </a:spcAft>
                      </a:pPr>
                      <a:r>
                        <a:rPr lang="en-GB" sz="500" dirty="0">
                          <a:effectLst/>
                        </a:rPr>
                        <a:t>22.</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54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Falls prevention and management</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2"/>
                  </a:ext>
                </a:extLst>
              </a:tr>
              <a:tr h="122154">
                <a:tc>
                  <a:txBody>
                    <a:bodyPr/>
                    <a:lstStyle/>
                    <a:p>
                      <a:pPr marL="0" marR="0">
                        <a:lnSpc>
                          <a:spcPts val="945"/>
                        </a:lnSpc>
                        <a:spcBef>
                          <a:spcPts val="55"/>
                        </a:spcBef>
                        <a:spcAft>
                          <a:spcPts val="0"/>
                        </a:spcAft>
                      </a:pPr>
                      <a:r>
                        <a:rPr lang="en-GB" sz="500" dirty="0">
                          <a:effectLst/>
                        </a:rPr>
                        <a:t>23.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55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Skin and wound care</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3"/>
                  </a:ext>
                </a:extLst>
              </a:tr>
              <a:tr h="122154">
                <a:tc>
                  <a:txBody>
                    <a:bodyPr/>
                    <a:lstStyle/>
                    <a:p>
                      <a:pPr marL="0" marR="0">
                        <a:lnSpc>
                          <a:spcPts val="945"/>
                        </a:lnSpc>
                        <a:spcBef>
                          <a:spcPts val="55"/>
                        </a:spcBef>
                        <a:spcAft>
                          <a:spcPts val="0"/>
                        </a:spcAft>
                      </a:pPr>
                      <a:r>
                        <a:rPr lang="en-GB" sz="500" dirty="0">
                          <a:effectLst/>
                        </a:rPr>
                        <a:t>24.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56</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Continence care and bowel management</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4"/>
                  </a:ext>
                </a:extLst>
              </a:tr>
              <a:tr h="122154">
                <a:tc>
                  <a:txBody>
                    <a:bodyPr/>
                    <a:lstStyle/>
                    <a:p>
                      <a:pPr marL="0" marR="0">
                        <a:lnSpc>
                          <a:spcPts val="945"/>
                        </a:lnSpc>
                        <a:spcBef>
                          <a:spcPts val="55"/>
                        </a:spcBef>
                        <a:spcAft>
                          <a:spcPts val="0"/>
                        </a:spcAft>
                      </a:pPr>
                      <a:r>
                        <a:rPr lang="en-GB" sz="500" dirty="0">
                          <a:effectLst/>
                        </a:rPr>
                        <a:t>25.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57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Pain management</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5"/>
                  </a:ext>
                </a:extLst>
              </a:tr>
              <a:tr h="122154">
                <a:tc>
                  <a:txBody>
                    <a:bodyPr/>
                    <a:lstStyle/>
                    <a:p>
                      <a:pPr marL="0" marR="0">
                        <a:lnSpc>
                          <a:spcPts val="945"/>
                        </a:lnSpc>
                        <a:spcBef>
                          <a:spcPts val="55"/>
                        </a:spcBef>
                        <a:spcAft>
                          <a:spcPts val="0"/>
                        </a:spcAft>
                      </a:pPr>
                      <a:r>
                        <a:rPr lang="en-GB" sz="500" dirty="0">
                          <a:effectLst/>
                        </a:rPr>
                        <a:t>26.</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58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Responsive behaviours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6"/>
                  </a:ext>
                </a:extLst>
              </a:tr>
              <a:tr h="122154">
                <a:tc>
                  <a:txBody>
                    <a:bodyPr/>
                    <a:lstStyle/>
                    <a:p>
                      <a:pPr marL="0" marR="0">
                        <a:lnSpc>
                          <a:spcPts val="945"/>
                        </a:lnSpc>
                        <a:spcBef>
                          <a:spcPts val="55"/>
                        </a:spcBef>
                        <a:spcAft>
                          <a:spcPts val="0"/>
                        </a:spcAft>
                      </a:pPr>
                      <a:r>
                        <a:rPr lang="en-GB" sz="500" dirty="0">
                          <a:effectLst/>
                        </a:rPr>
                        <a:t>27.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74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Nutritional care and hydration programs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7"/>
                  </a:ext>
                </a:extLst>
              </a:tr>
              <a:tr h="122154">
                <a:tc>
                  <a:txBody>
                    <a:bodyPr/>
                    <a:lstStyle/>
                    <a:p>
                      <a:pPr marL="0" marR="0">
                        <a:lnSpc>
                          <a:spcPts val="945"/>
                        </a:lnSpc>
                        <a:spcBef>
                          <a:spcPts val="55"/>
                        </a:spcBef>
                        <a:spcAft>
                          <a:spcPts val="0"/>
                        </a:spcAft>
                      </a:pPr>
                      <a:r>
                        <a:rPr lang="en-GB" sz="500" dirty="0">
                          <a:effectLst/>
                        </a:rPr>
                        <a:t>28.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75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Weight changes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8"/>
                  </a:ext>
                </a:extLst>
              </a:tr>
              <a:tr h="122154">
                <a:tc>
                  <a:txBody>
                    <a:bodyPr/>
                    <a:lstStyle/>
                    <a:p>
                      <a:pPr marL="0" marR="0">
                        <a:lnSpc>
                          <a:spcPts val="945"/>
                        </a:lnSpc>
                        <a:spcBef>
                          <a:spcPts val="55"/>
                        </a:spcBef>
                        <a:spcAft>
                          <a:spcPts val="0"/>
                        </a:spcAft>
                      </a:pPr>
                      <a:r>
                        <a:rPr lang="en-GB" sz="500" dirty="0">
                          <a:effectLst/>
                        </a:rPr>
                        <a:t>29.</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80</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Registered dietitian</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29"/>
                  </a:ext>
                </a:extLst>
              </a:tr>
              <a:tr h="122154">
                <a:tc>
                  <a:txBody>
                    <a:bodyPr/>
                    <a:lstStyle/>
                    <a:p>
                      <a:pPr marL="0" marR="0">
                        <a:lnSpc>
                          <a:spcPts val="945"/>
                        </a:lnSpc>
                        <a:spcBef>
                          <a:spcPts val="55"/>
                        </a:spcBef>
                        <a:spcAft>
                          <a:spcPts val="0"/>
                        </a:spcAft>
                      </a:pPr>
                      <a:r>
                        <a:rPr lang="en-GB" sz="500" dirty="0">
                          <a:effectLst/>
                        </a:rPr>
                        <a:t>30.</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81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Nutrition manager</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0"/>
                  </a:ext>
                </a:extLst>
              </a:tr>
              <a:tr h="122154">
                <a:tc>
                  <a:txBody>
                    <a:bodyPr/>
                    <a:lstStyle/>
                    <a:p>
                      <a:pPr marL="0" marR="0">
                        <a:lnSpc>
                          <a:spcPts val="945"/>
                        </a:lnSpc>
                        <a:spcBef>
                          <a:spcPts val="55"/>
                        </a:spcBef>
                        <a:spcAft>
                          <a:spcPts val="0"/>
                        </a:spcAft>
                      </a:pPr>
                      <a:r>
                        <a:rPr lang="en-GB" sz="500" dirty="0">
                          <a:effectLst/>
                        </a:rPr>
                        <a:t>31.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97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Hazardous substances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1"/>
                  </a:ext>
                </a:extLst>
              </a:tr>
              <a:tr h="122154">
                <a:tc>
                  <a:txBody>
                    <a:bodyPr/>
                    <a:lstStyle/>
                    <a:p>
                      <a:pPr marL="0" marR="0">
                        <a:lnSpc>
                          <a:spcPts val="945"/>
                        </a:lnSpc>
                        <a:spcBef>
                          <a:spcPts val="55"/>
                        </a:spcBef>
                        <a:spcAft>
                          <a:spcPts val="0"/>
                        </a:spcAft>
                      </a:pPr>
                      <a:r>
                        <a:rPr lang="en-GB" sz="500" dirty="0">
                          <a:effectLst/>
                        </a:rPr>
                        <a:t>32.</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102</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Infection prevention and control program</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2"/>
                  </a:ext>
                </a:extLst>
              </a:tr>
              <a:tr h="122154">
                <a:tc>
                  <a:txBody>
                    <a:bodyPr/>
                    <a:lstStyle/>
                    <a:p>
                      <a:pPr marL="0" marR="0">
                        <a:lnSpc>
                          <a:spcPts val="945"/>
                        </a:lnSpc>
                        <a:spcBef>
                          <a:spcPts val="55"/>
                        </a:spcBef>
                        <a:spcAft>
                          <a:spcPts val="0"/>
                        </a:spcAft>
                      </a:pPr>
                      <a:r>
                        <a:rPr lang="en-GB" sz="500" dirty="0">
                          <a:effectLst/>
                        </a:rPr>
                        <a:t>33.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105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Police notification</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3"/>
                  </a:ext>
                </a:extLst>
              </a:tr>
              <a:tr h="122154">
                <a:tc>
                  <a:txBody>
                    <a:bodyPr/>
                    <a:lstStyle/>
                    <a:p>
                      <a:pPr marL="0" marR="0">
                        <a:lnSpc>
                          <a:spcPts val="945"/>
                        </a:lnSpc>
                        <a:spcBef>
                          <a:spcPts val="55"/>
                        </a:spcBef>
                        <a:spcAft>
                          <a:spcPts val="0"/>
                        </a:spcAft>
                      </a:pPr>
                      <a:r>
                        <a:rPr lang="en-GB" sz="500" dirty="0">
                          <a:effectLst/>
                        </a:rPr>
                        <a:t>34.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115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Reports re critical incidents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4"/>
                  </a:ext>
                </a:extLst>
              </a:tr>
              <a:tr h="122154">
                <a:tc>
                  <a:txBody>
                    <a:bodyPr/>
                    <a:lstStyle/>
                    <a:p>
                      <a:pPr marL="0" marR="0">
                        <a:lnSpc>
                          <a:spcPts val="945"/>
                        </a:lnSpc>
                        <a:spcBef>
                          <a:spcPts val="55"/>
                        </a:spcBef>
                        <a:spcAft>
                          <a:spcPts val="0"/>
                        </a:spcAft>
                      </a:pPr>
                      <a:r>
                        <a:rPr lang="en-GB" sz="500" dirty="0">
                          <a:effectLst/>
                        </a:rPr>
                        <a:t>35.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119</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Requirements relating to restraining by a physical device</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5"/>
                  </a:ext>
                </a:extLst>
              </a:tr>
              <a:tr h="122154">
                <a:tc>
                  <a:txBody>
                    <a:bodyPr/>
                    <a:lstStyle/>
                    <a:p>
                      <a:pPr marL="0" marR="0">
                        <a:lnSpc>
                          <a:spcPts val="945"/>
                        </a:lnSpc>
                        <a:spcBef>
                          <a:spcPts val="55"/>
                        </a:spcBef>
                        <a:spcAft>
                          <a:spcPts val="0"/>
                        </a:spcAft>
                      </a:pPr>
                      <a:r>
                        <a:rPr lang="en-GB" sz="500" dirty="0">
                          <a:effectLst/>
                        </a:rPr>
                        <a:t>36.</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121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Prohibited devices that limit movement</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6"/>
                  </a:ext>
                </a:extLst>
              </a:tr>
              <a:tr h="122154">
                <a:tc>
                  <a:txBody>
                    <a:bodyPr/>
                    <a:lstStyle/>
                    <a:p>
                      <a:pPr marL="0" marR="0">
                        <a:lnSpc>
                          <a:spcPts val="945"/>
                        </a:lnSpc>
                        <a:spcBef>
                          <a:spcPts val="55"/>
                        </a:spcBef>
                        <a:spcAft>
                          <a:spcPts val="0"/>
                        </a:spcAft>
                      </a:pPr>
                      <a:r>
                        <a:rPr lang="en-GB" sz="500" dirty="0">
                          <a:effectLst/>
                        </a:rPr>
                        <a:t>37.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s.138 (1)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Safe storage of drugs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7"/>
                  </a:ext>
                </a:extLst>
              </a:tr>
              <a:tr h="122154">
                <a:tc>
                  <a:txBody>
                    <a:bodyPr/>
                    <a:lstStyle/>
                    <a:p>
                      <a:pPr marL="0" marR="0">
                        <a:lnSpc>
                          <a:spcPts val="945"/>
                        </a:lnSpc>
                        <a:spcBef>
                          <a:spcPts val="55"/>
                        </a:spcBef>
                        <a:spcAft>
                          <a:spcPts val="0"/>
                        </a:spcAft>
                      </a:pPr>
                      <a:r>
                        <a:rPr lang="en-GB" sz="500" dirty="0">
                          <a:effectLst/>
                        </a:rPr>
                        <a:t>38.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s.140</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Administration of drugs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8"/>
                  </a:ext>
                </a:extLst>
              </a:tr>
              <a:tr h="122154">
                <a:tc>
                  <a:txBody>
                    <a:bodyPr/>
                    <a:lstStyle/>
                    <a:p>
                      <a:pPr marL="0" marR="0">
                        <a:lnSpc>
                          <a:spcPts val="945"/>
                        </a:lnSpc>
                        <a:spcBef>
                          <a:spcPts val="55"/>
                        </a:spcBef>
                        <a:spcAft>
                          <a:spcPts val="0"/>
                        </a:spcAft>
                      </a:pPr>
                      <a:r>
                        <a:rPr lang="en-GB" sz="500" dirty="0">
                          <a:effectLst/>
                        </a:rPr>
                        <a:t>39.</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s.147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Medication incidents and adverse drug reactions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39"/>
                  </a:ext>
                </a:extLst>
              </a:tr>
              <a:tr h="122154">
                <a:tc>
                  <a:txBody>
                    <a:bodyPr/>
                    <a:lstStyle/>
                    <a:p>
                      <a:pPr marL="0" marR="0">
                        <a:lnSpc>
                          <a:spcPts val="945"/>
                        </a:lnSpc>
                        <a:spcBef>
                          <a:spcPts val="55"/>
                        </a:spcBef>
                        <a:spcAft>
                          <a:spcPts val="0"/>
                        </a:spcAft>
                      </a:pPr>
                      <a:r>
                        <a:rPr lang="en-GB" sz="500" dirty="0">
                          <a:effectLst/>
                        </a:rPr>
                        <a:t>40.</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249 (1)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Administrator</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40"/>
                  </a:ext>
                </a:extLst>
              </a:tr>
              <a:tr h="122154">
                <a:tc>
                  <a:txBody>
                    <a:bodyPr/>
                    <a:lstStyle/>
                    <a:p>
                      <a:pPr marL="0" marR="0">
                        <a:lnSpc>
                          <a:spcPts val="945"/>
                        </a:lnSpc>
                        <a:spcBef>
                          <a:spcPts val="55"/>
                        </a:spcBef>
                        <a:spcAft>
                          <a:spcPts val="0"/>
                        </a:spcAft>
                      </a:pPr>
                      <a:r>
                        <a:rPr lang="en-GB" sz="500" dirty="0">
                          <a:effectLst/>
                        </a:rPr>
                        <a:t>41.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249 (3)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Administrator, qualifications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41"/>
                  </a:ext>
                </a:extLst>
              </a:tr>
              <a:tr h="122154">
                <a:tc>
                  <a:txBody>
                    <a:bodyPr/>
                    <a:lstStyle/>
                    <a:p>
                      <a:pPr marL="0" marR="0">
                        <a:lnSpc>
                          <a:spcPts val="945"/>
                        </a:lnSpc>
                        <a:spcBef>
                          <a:spcPts val="55"/>
                        </a:spcBef>
                        <a:spcAft>
                          <a:spcPts val="0"/>
                        </a:spcAft>
                      </a:pPr>
                      <a:r>
                        <a:rPr lang="en-GB" sz="500" dirty="0">
                          <a:effectLst/>
                        </a:rPr>
                        <a:t>42.</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249 (4)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Administrator, qualifications exception</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42"/>
                  </a:ext>
                </a:extLst>
              </a:tr>
              <a:tr h="122154">
                <a:tc>
                  <a:txBody>
                    <a:bodyPr/>
                    <a:lstStyle/>
                    <a:p>
                      <a:pPr marL="0" marR="0">
                        <a:lnSpc>
                          <a:spcPts val="945"/>
                        </a:lnSpc>
                        <a:spcBef>
                          <a:spcPts val="55"/>
                        </a:spcBef>
                        <a:spcAft>
                          <a:spcPts val="0"/>
                        </a:spcAft>
                      </a:pPr>
                      <a:r>
                        <a:rPr lang="en-GB" sz="500" dirty="0">
                          <a:effectLst/>
                        </a:rPr>
                        <a:t>43.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249 (5)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Administrator, program enrolment</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43"/>
                  </a:ext>
                </a:extLst>
              </a:tr>
              <a:tr h="122154">
                <a:tc>
                  <a:txBody>
                    <a:bodyPr/>
                    <a:lstStyle/>
                    <a:p>
                      <a:pPr marL="0" marR="0">
                        <a:lnSpc>
                          <a:spcPts val="945"/>
                        </a:lnSpc>
                        <a:spcBef>
                          <a:spcPts val="55"/>
                        </a:spcBef>
                        <a:spcAft>
                          <a:spcPts val="0"/>
                        </a:spcAft>
                      </a:pPr>
                      <a:r>
                        <a:rPr lang="en-GB" sz="500" dirty="0">
                          <a:effectLst/>
                        </a:rPr>
                        <a:t>44.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250 (1)</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Director of Nursing and Personal Care</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44"/>
                  </a:ext>
                </a:extLst>
              </a:tr>
              <a:tr h="122154">
                <a:tc>
                  <a:txBody>
                    <a:bodyPr/>
                    <a:lstStyle/>
                    <a:p>
                      <a:pPr marL="0" marR="0">
                        <a:lnSpc>
                          <a:spcPts val="945"/>
                        </a:lnSpc>
                        <a:spcBef>
                          <a:spcPts val="55"/>
                        </a:spcBef>
                        <a:spcAft>
                          <a:spcPts val="0"/>
                        </a:spcAft>
                      </a:pPr>
                      <a:r>
                        <a:rPr lang="en-GB" sz="500" dirty="0">
                          <a:effectLst/>
                        </a:rPr>
                        <a:t>45.</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250 (3)</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Director of Nursing and Personal Care, qualifications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45"/>
                  </a:ext>
                </a:extLst>
              </a:tr>
              <a:tr h="122154">
                <a:tc>
                  <a:txBody>
                    <a:bodyPr/>
                    <a:lstStyle/>
                    <a:p>
                      <a:pPr marL="0" marR="0">
                        <a:lnSpc>
                          <a:spcPts val="945"/>
                        </a:lnSpc>
                        <a:spcBef>
                          <a:spcPts val="55"/>
                        </a:spcBef>
                        <a:spcAft>
                          <a:spcPts val="0"/>
                        </a:spcAft>
                      </a:pPr>
                      <a:r>
                        <a:rPr lang="en-GB" sz="500" dirty="0">
                          <a:effectLst/>
                        </a:rPr>
                        <a:t>46.</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250 (4)</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Director of Nursing and Personal Care, qualifications exception</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46"/>
                  </a:ext>
                </a:extLst>
              </a:tr>
              <a:tr h="122154">
                <a:tc>
                  <a:txBody>
                    <a:bodyPr/>
                    <a:lstStyle/>
                    <a:p>
                      <a:pPr marL="0" marR="0">
                        <a:lnSpc>
                          <a:spcPts val="945"/>
                        </a:lnSpc>
                        <a:spcBef>
                          <a:spcPts val="55"/>
                        </a:spcBef>
                        <a:spcAft>
                          <a:spcPts val="0"/>
                        </a:spcAft>
                      </a:pPr>
                      <a:r>
                        <a:rPr lang="en-GB" sz="500" dirty="0">
                          <a:effectLst/>
                        </a:rPr>
                        <a:t>47.</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This Regulation, s. 268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Emergency plans</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5,500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47"/>
                  </a:ext>
                </a:extLst>
              </a:tr>
              <a:tr h="244309">
                <a:tc>
                  <a:txBody>
                    <a:bodyPr/>
                    <a:lstStyle/>
                    <a:p>
                      <a:pPr marL="0" marR="0">
                        <a:lnSpc>
                          <a:spcPts val="945"/>
                        </a:lnSpc>
                        <a:spcBef>
                          <a:spcPts val="55"/>
                        </a:spcBef>
                        <a:spcAft>
                          <a:spcPts val="0"/>
                        </a:spcAft>
                      </a:pPr>
                      <a:r>
                        <a:rPr lang="en-GB" sz="500" dirty="0">
                          <a:effectLst/>
                        </a:rPr>
                        <a:t>48.</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Any requirement under the Act not otherwise provided for in this Table.</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CA" sz="500" dirty="0">
                          <a:effectLst/>
                        </a:rPr>
                        <a:t>Failure to comply with any other requirement under the Act</a:t>
                      </a:r>
                      <a:endParaRPr lang="en-US" sz="500" dirty="0">
                        <a:effectLst/>
                        <a:latin typeface="Times New Roman" panose="02020603050405020304" pitchFamily="18" charset="0"/>
                        <a:ea typeface="Times New Roman" panose="02020603050405020304" pitchFamily="18" charset="0"/>
                      </a:endParaRPr>
                    </a:p>
                  </a:txBody>
                  <a:tcPr marL="20923" marR="20923" marT="0" marB="0"/>
                </a:tc>
                <a:tc>
                  <a:txBody>
                    <a:bodyPr/>
                    <a:lstStyle/>
                    <a:p>
                      <a:pPr marL="0" marR="0">
                        <a:lnSpc>
                          <a:spcPts val="945"/>
                        </a:lnSpc>
                        <a:spcBef>
                          <a:spcPts val="55"/>
                        </a:spcBef>
                        <a:spcAft>
                          <a:spcPts val="0"/>
                        </a:spcAft>
                      </a:pPr>
                      <a:r>
                        <a:rPr lang="en-GB" sz="500" dirty="0">
                          <a:effectLst/>
                        </a:rPr>
                        <a:t>1,100</a:t>
                      </a:r>
                      <a:endParaRPr lang="en-US" sz="500" dirty="0">
                        <a:effectLst/>
                        <a:latin typeface="Times New Roman" panose="02020603050405020304" pitchFamily="18" charset="0"/>
                        <a:ea typeface="Times New Roman" panose="02020603050405020304" pitchFamily="18" charset="0"/>
                      </a:endParaRPr>
                    </a:p>
                  </a:txBody>
                  <a:tcPr marL="20923" marR="20923" marT="0" marB="0"/>
                </a:tc>
                <a:extLst>
                  <a:ext uri="{0D108BD9-81ED-4DB2-BD59-A6C34878D82A}">
                    <a16:rowId xmlns:a16="http://schemas.microsoft.com/office/drawing/2014/main" val="10048"/>
                  </a:ext>
                </a:extLst>
              </a:tr>
            </a:tbl>
          </a:graphicData>
        </a:graphic>
      </p:graphicFrame>
      <p:sp>
        <p:nvSpPr>
          <p:cNvPr id="3" name="TextBox 2">
            <a:extLst>
              <a:ext uri="{FF2B5EF4-FFF2-40B4-BE49-F238E27FC236}">
                <a16:creationId xmlns:a16="http://schemas.microsoft.com/office/drawing/2014/main" id="{8CB77619-18DA-7167-2DD5-EB445BBCBE94}"/>
              </a:ext>
            </a:extLst>
          </p:cNvPr>
          <p:cNvSpPr txBox="1"/>
          <p:nvPr/>
        </p:nvSpPr>
        <p:spPr>
          <a:xfrm>
            <a:off x="684213" y="2060575"/>
            <a:ext cx="1295400" cy="646113"/>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b="1" dirty="0"/>
              <a:t>AMP CHART</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Box 3">
            <a:extLst>
              <a:ext uri="{FF2B5EF4-FFF2-40B4-BE49-F238E27FC236}">
                <a16:creationId xmlns:a16="http://schemas.microsoft.com/office/drawing/2014/main" id="{8E10380F-0179-5EE2-E49D-4CDA8DA67715}"/>
              </a:ext>
            </a:extLst>
          </p:cNvPr>
          <p:cNvSpPr txBox="1">
            <a:spLocks noChangeArrowheads="1"/>
          </p:cNvSpPr>
          <p:nvPr/>
        </p:nvSpPr>
        <p:spPr bwMode="auto">
          <a:xfrm>
            <a:off x="2843213" y="476250"/>
            <a:ext cx="51958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Appeals of AMPs </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C3F72F5-3EC0-8A4A-F684-744111E77E95}"/>
              </a:ext>
            </a:extLst>
          </p:cNvPr>
          <p:cNvSpPr>
            <a:spLocks noChangeArrowheads="1"/>
          </p:cNvSpPr>
          <p:nvPr/>
        </p:nvSpPr>
        <p:spPr bwMode="auto">
          <a:xfrm>
            <a:off x="457200" y="1885950"/>
            <a:ext cx="8229600" cy="540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57175" indent="-257175">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Where AMP issued by an inspector, they can ask the Director to review it</a:t>
            </a:r>
            <a:endParaRPr lang="en-US"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Requirement to pay the AMP is on hold until matter resolved</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Director may confirm or change, including reducing the amount of the AMP</a:t>
            </a:r>
          </a:p>
          <a:p>
            <a:pPr marL="257175" indent="-257175">
              <a:spcAft>
                <a:spcPts val="900"/>
              </a:spcAft>
              <a:buFont typeface="Wingdings" panose="05000000000000000000" pitchFamily="2" charset="2"/>
              <a:buChar char="§"/>
              <a:defRPr/>
            </a:pPr>
            <a:r>
              <a:rPr lang="en-US" dirty="0">
                <a:latin typeface="Calibri" panose="020F0502020204030204" pitchFamily="34" charset="0"/>
                <a:cs typeface="Calibri" panose="020F0502020204030204" pitchFamily="34" charset="0"/>
              </a:rPr>
              <a:t>Where licensee disagrees with the Director’s decision, either on review of an inspector’s issuing or where the Director is issuing the AMP in first instance</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Licensee can appeal to the Health Services Appeal Review Board</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Allow the ministry/agents/contractors to perform any work or activity at the LTC home at the licensee's expense.</a:t>
            </a:r>
            <a:endParaRPr lang="en-US" sz="1200" dirty="0">
              <a:latin typeface="Calibri" panose="020F0502020204030204" pitchFamily="34" charset="0"/>
              <a:cs typeface="Calibri" panose="020F0502020204030204" pitchFamily="34" charset="0"/>
            </a:endParaRPr>
          </a:p>
          <a:p>
            <a:pPr marL="214313" indent="-214313">
              <a:spcAft>
                <a:spcPts val="900"/>
              </a:spcAft>
              <a:buFont typeface="Wingdings" panose="05000000000000000000" pitchFamily="2" charset="2"/>
              <a:buChar char="§"/>
              <a:defRPr/>
            </a:pPr>
            <a:endParaRPr lang="en-CA" dirty="0">
              <a:latin typeface="Calibri" panose="020F0502020204030204" pitchFamily="34" charset="0"/>
              <a:cs typeface="Calibri" panose="020F0502020204030204" pitchFamily="34" charset="0"/>
            </a:endParaRPr>
          </a:p>
          <a:p>
            <a:pPr>
              <a:defRPr/>
            </a:pPr>
            <a:r>
              <a:rPr lang="en-CA" dirty="0">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a:p>
            <a:pPr>
              <a:defRPr/>
            </a:pPr>
            <a:r>
              <a:rPr lang="en-CA"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Box 3">
            <a:extLst>
              <a:ext uri="{FF2B5EF4-FFF2-40B4-BE49-F238E27FC236}">
                <a16:creationId xmlns:a16="http://schemas.microsoft.com/office/drawing/2014/main" id="{C52CA684-8685-DB63-81BA-25B74F1C6162}"/>
              </a:ext>
            </a:extLst>
          </p:cNvPr>
          <p:cNvSpPr txBox="1">
            <a:spLocks noChangeArrowheads="1"/>
          </p:cNvSpPr>
          <p:nvPr/>
        </p:nvSpPr>
        <p:spPr bwMode="auto">
          <a:xfrm>
            <a:off x="2627313" y="260350"/>
            <a:ext cx="54848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Order Requiring Management </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CCE00816-9012-B4AD-02ED-F079F8648093}"/>
              </a:ext>
            </a:extLst>
          </p:cNvPr>
          <p:cNvSpPr>
            <a:spLocks noChangeArrowheads="1"/>
          </p:cNvSpPr>
          <p:nvPr/>
        </p:nvSpPr>
        <p:spPr bwMode="auto">
          <a:xfrm>
            <a:off x="457200" y="1885950"/>
            <a:ext cx="8229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57175" indent="-257175">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Expanded grounds under the FLTCA where the Director may order a licensee to retain a temporary manager to assist in managing the LTCH</a:t>
            </a:r>
            <a:endParaRPr lang="en-US" dirty="0">
              <a:latin typeface="Calibri" panose="020F0502020204030204" pitchFamily="34" charset="0"/>
              <a:cs typeface="Calibri" panose="020F0502020204030204" pitchFamily="34" charset="0"/>
            </a:endParaRPr>
          </a:p>
          <a:p>
            <a:pPr marL="257175" indent="-257175">
              <a:spcAft>
                <a:spcPts val="900"/>
              </a:spcAft>
              <a:buFont typeface="Wingdings" panose="05000000000000000000" pitchFamily="2" charset="2"/>
              <a:buChar char="§"/>
              <a:defRPr/>
            </a:pPr>
            <a:r>
              <a:rPr lang="en-US" dirty="0">
                <a:latin typeface="Calibri" panose="020F0502020204030204" pitchFamily="34" charset="0"/>
                <a:cs typeface="Calibri" panose="020F0502020204030204" pitchFamily="34" charset="0"/>
              </a:rPr>
              <a:t>When can the Director require a temporary manager</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If there are circumstances present that are harmful to the health, safety or welfare of residents</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If there is an emergency situation such as an outbreak of disease or pandemic</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May be brought in to manage either the entire operation of the LTCH or a specific issue in the home</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Example of specific issues:  infection prevention and control, financial management, or clinical operations</a:t>
            </a:r>
          </a:p>
          <a:p>
            <a:pPr>
              <a:defRPr/>
            </a:pPr>
            <a:endParaRPr lang="en-US" dirty="0">
              <a:latin typeface="Calibri" panose="020F0502020204030204" pitchFamily="34" charset="0"/>
              <a:cs typeface="Calibri" panose="020F0502020204030204" pitchFamily="34" charset="0"/>
            </a:endParaRPr>
          </a:p>
          <a:p>
            <a:pPr>
              <a:defRPr/>
            </a:pPr>
            <a:r>
              <a:rPr lang="en-CA"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Box 3">
            <a:extLst>
              <a:ext uri="{FF2B5EF4-FFF2-40B4-BE49-F238E27FC236}">
                <a16:creationId xmlns:a16="http://schemas.microsoft.com/office/drawing/2014/main" id="{8C339D75-B72B-C951-20AB-B7A5FB7BB1BD}"/>
              </a:ext>
            </a:extLst>
          </p:cNvPr>
          <p:cNvSpPr txBox="1">
            <a:spLocks noChangeArrowheads="1"/>
          </p:cNvSpPr>
          <p:nvPr/>
        </p:nvSpPr>
        <p:spPr bwMode="auto">
          <a:xfrm>
            <a:off x="2987675" y="271463"/>
            <a:ext cx="541178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Provincial Offences - Fines </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10479BEA-E606-643E-7DC0-A50B260EA1F5}"/>
              </a:ext>
            </a:extLst>
          </p:cNvPr>
          <p:cNvSpPr>
            <a:spLocks noChangeArrowheads="1"/>
          </p:cNvSpPr>
          <p:nvPr/>
        </p:nvSpPr>
        <p:spPr bwMode="auto">
          <a:xfrm>
            <a:off x="457200" y="1600200"/>
            <a:ext cx="8229600" cy="657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57175" indent="-257175">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Ministry is expanding its capacity to investigate and lay charges </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Previously had to contract laying of charges to a police services</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Minister will be giving Inspectors authority to lay a provincial offences charge</a:t>
            </a:r>
          </a:p>
          <a:p>
            <a:pPr marL="257175" indent="-257175">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Maximum fines for offences on conviction have been doubled </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Up to $200,000 for first offence for an individual</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Up to $400,000 for an individual for subsequent offence</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Up to $500,000 for first offence for a corporation</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Up to $1,000,000 for a corporation for a subsequent offence</a:t>
            </a:r>
          </a:p>
          <a:p>
            <a:pPr marL="214313" indent="-214313">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Only provincial fine in recent years was against the City of Cornwall for firing a nurse who reported an incident of abuse to the Director</a:t>
            </a:r>
          </a:p>
          <a:p>
            <a:pPr marL="557213" lvl="1" indent="-214313">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$15,000 plus $3,750 victim surcharge</a:t>
            </a:r>
          </a:p>
          <a:p>
            <a:pPr marL="557213" lvl="1" indent="-214313">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While City plead guilty, they publicly stated they only did so as it was cheaper than paying lawyers to continue fighting the charge</a:t>
            </a:r>
          </a:p>
          <a:p>
            <a:pPr>
              <a:defRPr/>
            </a:pPr>
            <a:endParaRPr lang="en-US" dirty="0">
              <a:latin typeface="Calibri" panose="020F0502020204030204" pitchFamily="34" charset="0"/>
              <a:cs typeface="Calibri" panose="020F0502020204030204" pitchFamily="34" charset="0"/>
            </a:endParaRPr>
          </a:p>
          <a:p>
            <a:pPr>
              <a:defRPr/>
            </a:pPr>
            <a:r>
              <a:rPr lang="en-CA"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marL="600075" lvl="1" indent="-257175">
              <a:spcAft>
                <a:spcPts val="900"/>
              </a:spcAft>
              <a:buFont typeface="Wingdings" panose="05000000000000000000" pitchFamily="2" charset="2"/>
              <a:buChar char="Ø"/>
              <a:defRPr/>
            </a:pP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extBox 3">
            <a:extLst>
              <a:ext uri="{FF2B5EF4-FFF2-40B4-BE49-F238E27FC236}">
                <a16:creationId xmlns:a16="http://schemas.microsoft.com/office/drawing/2014/main" id="{71270833-AF9C-F4A9-3EAD-051A15086662}"/>
              </a:ext>
            </a:extLst>
          </p:cNvPr>
          <p:cNvSpPr txBox="1">
            <a:spLocks noChangeArrowheads="1"/>
          </p:cNvSpPr>
          <p:nvPr/>
        </p:nvSpPr>
        <p:spPr bwMode="auto">
          <a:xfrm>
            <a:off x="2555875" y="188913"/>
            <a:ext cx="6275388"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Licence Suspension and Supervisor; Revocation </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5CC6AFC1-50B3-225B-5554-7104DDA4C633}"/>
              </a:ext>
            </a:extLst>
          </p:cNvPr>
          <p:cNvSpPr>
            <a:spLocks noChangeArrowheads="1"/>
          </p:cNvSpPr>
          <p:nvPr/>
        </p:nvSpPr>
        <p:spPr bwMode="auto">
          <a:xfrm>
            <a:off x="457200" y="1885950"/>
            <a:ext cx="82296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57175" indent="-257175">
              <a:spcAft>
                <a:spcPts val="900"/>
              </a:spcAft>
              <a:buFont typeface="Wingdings" panose="05000000000000000000" pitchFamily="2" charset="2"/>
              <a:buChar char="§"/>
              <a:defRPr/>
            </a:pPr>
            <a:r>
              <a:rPr lang="en-CA" dirty="0">
                <a:latin typeface="Calibri" panose="020F0502020204030204" pitchFamily="34" charset="0"/>
                <a:cs typeface="Calibri" panose="020F0502020204030204" pitchFamily="34" charset="0"/>
              </a:rPr>
              <a:t>Minister of Long-Term Care or the Director may suspend a Licence and appoint a Long-Term Care Home Supervisor to take over the operations of the home</a:t>
            </a:r>
          </a:p>
          <a:p>
            <a:pPr marL="600075" lvl="1" indent="-257175">
              <a:spcAft>
                <a:spcPts val="900"/>
              </a:spcAft>
              <a:buFont typeface="Wingdings" panose="05000000000000000000" pitchFamily="2" charset="2"/>
              <a:buChar char="Ø"/>
              <a:defRPr/>
            </a:pPr>
            <a:r>
              <a:rPr lang="en-CA" dirty="0">
                <a:latin typeface="Calibri" panose="020F0502020204030204" pitchFamily="34" charset="0"/>
                <a:cs typeface="Calibri" panose="020F0502020204030204" pitchFamily="34" charset="0"/>
              </a:rPr>
              <a:t>Allows Ministry full control of the home until the suspension is lifted, the licence expires or is revoked, or another solution is found</a:t>
            </a:r>
          </a:p>
          <a:p>
            <a:pPr marL="214313" indent="-214313">
              <a:buFont typeface="Wingdings" panose="05000000000000000000" pitchFamily="2" charset="2"/>
              <a:buChar char="§"/>
              <a:defRPr/>
            </a:pPr>
            <a:r>
              <a:rPr lang="en-US" dirty="0">
                <a:latin typeface="Calibri" panose="020F0502020204030204" pitchFamily="34" charset="0"/>
                <a:cs typeface="Calibri" panose="020F0502020204030204" pitchFamily="34" charset="0"/>
              </a:rPr>
              <a:t>Director can also revoke a license where certain criteria are met</a:t>
            </a:r>
          </a:p>
          <a:p>
            <a:pPr>
              <a:defRPr/>
            </a:pPr>
            <a:r>
              <a:rPr lang="en-CA" dirty="0">
                <a:latin typeface="Calibri" panose="020F0502020204030204" pitchFamily="34" charset="0"/>
                <a:cs typeface="Calibri" panose="020F0502020204030204" pitchFamily="34" charset="0"/>
              </a:rPr>
              <a:t> </a:t>
            </a: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A70F3-9284-8BA6-CA59-AD702F6A9C28}"/>
              </a:ext>
            </a:extLst>
          </p:cNvPr>
          <p:cNvSpPr>
            <a:spLocks noGrp="1"/>
          </p:cNvSpPr>
          <p:nvPr>
            <p:ph type="title"/>
          </p:nvPr>
        </p:nvSpPr>
        <p:spPr/>
        <p:txBody>
          <a:bodyPr/>
          <a:lstStyle/>
          <a:p>
            <a:pPr>
              <a:defRPr/>
            </a:pPr>
            <a:endParaRPr lang="en-US" dirty="0"/>
          </a:p>
        </p:txBody>
      </p:sp>
      <p:sp>
        <p:nvSpPr>
          <p:cNvPr id="102403" name="Text Placeholder 2">
            <a:extLst>
              <a:ext uri="{FF2B5EF4-FFF2-40B4-BE49-F238E27FC236}">
                <a16:creationId xmlns:a16="http://schemas.microsoft.com/office/drawing/2014/main" id="{C7DD7663-D901-AF51-CA2B-8B916188BB9E}"/>
              </a:ext>
            </a:extLst>
          </p:cNvPr>
          <p:cNvSpPr>
            <a:spLocks noGrp="1" noChangeArrowheads="1"/>
          </p:cNvSpPr>
          <p:nvPr>
            <p:ph type="body" idx="1"/>
          </p:nvPr>
        </p:nvSpPr>
        <p:spPr>
          <a:xfrm>
            <a:off x="696913" y="2133600"/>
            <a:ext cx="7772400" cy="1500188"/>
          </a:xfrm>
        </p:spPr>
        <p:txBody>
          <a:bodyPr/>
          <a:lstStyle/>
          <a:p>
            <a:pPr algn="ctr"/>
            <a:r>
              <a:rPr lang="en-US" altLang="en-US" sz="4000" b="1">
                <a:latin typeface="Calibri" panose="020F0502020204030204" pitchFamily="34" charset="0"/>
                <a:cs typeface="Calibri" panose="020F0502020204030204" pitchFamily="34" charset="0"/>
              </a:rPr>
              <a:t>COMPLAINTS</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Box 3">
            <a:extLst>
              <a:ext uri="{FF2B5EF4-FFF2-40B4-BE49-F238E27FC236}">
                <a16:creationId xmlns:a16="http://schemas.microsoft.com/office/drawing/2014/main" id="{FA10EDC2-47F0-A893-B302-7675AA119A62}"/>
              </a:ext>
            </a:extLst>
          </p:cNvPr>
          <p:cNvSpPr txBox="1">
            <a:spLocks noChangeArrowheads="1"/>
          </p:cNvSpPr>
          <p:nvPr/>
        </p:nvSpPr>
        <p:spPr bwMode="auto">
          <a:xfrm>
            <a:off x="2843213" y="333375"/>
            <a:ext cx="51958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Process to Lodge Complaints to MLTC</a:t>
            </a:r>
          </a:p>
        </p:txBody>
      </p:sp>
      <p:sp>
        <p:nvSpPr>
          <p:cNvPr id="6" name="Rectangle 4">
            <a:extLst>
              <a:ext uri="{FF2B5EF4-FFF2-40B4-BE49-F238E27FC236}">
                <a16:creationId xmlns:a16="http://schemas.microsoft.com/office/drawing/2014/main" id="{101AEA95-AC97-9683-2303-D9805E33D398}"/>
              </a:ext>
            </a:extLst>
          </p:cNvPr>
          <p:cNvSpPr>
            <a:spLocks noChangeArrowheads="1"/>
          </p:cNvSpPr>
          <p:nvPr/>
        </p:nvSpPr>
        <p:spPr bwMode="auto">
          <a:xfrm>
            <a:off x="514350" y="2057400"/>
            <a:ext cx="8188325"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spcBef>
                <a:spcPts val="0"/>
              </a:spcBef>
              <a:spcAft>
                <a:spcPts val="900"/>
              </a:spcAft>
              <a:defRPr/>
            </a:pPr>
            <a:r>
              <a:rPr lang="en-CA" dirty="0">
                <a:latin typeface="Calibri" pitchFamily="34" charset="0"/>
                <a:cs typeface="Arial" pitchFamily="34" charset="0"/>
              </a:rPr>
              <a:t>Complaints process outlined on the public website:</a:t>
            </a:r>
            <a:br>
              <a:rPr lang="en-CA" dirty="0">
                <a:latin typeface="Calibri" pitchFamily="34" charset="0"/>
                <a:cs typeface="Arial" pitchFamily="34" charset="0"/>
              </a:rPr>
            </a:br>
            <a:r>
              <a:rPr lang="en-CA" dirty="0">
                <a:latin typeface="Calibri" pitchFamily="34" charset="0"/>
                <a:cs typeface="Arial" pitchFamily="34" charset="0"/>
              </a:rPr>
              <a:t> </a:t>
            </a:r>
            <a:r>
              <a:rPr lang="en-CA" sz="1500" dirty="0">
                <a:hlinkClick r:id="rId2"/>
              </a:rPr>
              <a:t>https://www.ontario.ca/page/long-term-care-home-complaint-process</a:t>
            </a:r>
            <a:endParaRPr lang="en-CA" sz="1500" dirty="0">
              <a:latin typeface="Calibri" pitchFamily="34" charset="0"/>
              <a:cs typeface="Arial" pitchFamily="34" charset="0"/>
            </a:endParaRPr>
          </a:p>
          <a:p>
            <a:pPr algn="ctr">
              <a:defRPr/>
            </a:pPr>
            <a:r>
              <a:rPr lang="en-CA" dirty="0"/>
              <a:t>Long-term Care Family Support and ACTION Line </a:t>
            </a:r>
          </a:p>
          <a:p>
            <a:pPr algn="ctr">
              <a:defRPr/>
            </a:pPr>
            <a:r>
              <a:rPr lang="en-CA" dirty="0"/>
              <a:t>toll-free </a:t>
            </a:r>
            <a:r>
              <a:rPr lang="en-CA" b="1" dirty="0"/>
              <a:t>1-866-434-0144</a:t>
            </a:r>
            <a:endParaRPr lang="en-CA" dirty="0"/>
          </a:p>
          <a:p>
            <a:pPr eaLnBrk="1" hangingPunct="1">
              <a:spcBef>
                <a:spcPts val="0"/>
              </a:spcBef>
              <a:spcAft>
                <a:spcPts val="900"/>
              </a:spcAft>
              <a:defRPr/>
            </a:pPr>
            <a:r>
              <a:rPr lang="en-CA" sz="1500" b="1" dirty="0">
                <a:latin typeface="Calibri" pitchFamily="34" charset="0"/>
                <a:cs typeface="Arial" pitchFamily="34" charset="0"/>
              </a:rPr>
              <a:t>Process:</a:t>
            </a:r>
          </a:p>
          <a:p>
            <a:pPr marL="257175" indent="-257175" eaLnBrk="1" hangingPunct="1">
              <a:spcBef>
                <a:spcPts val="0"/>
              </a:spcBef>
              <a:spcAft>
                <a:spcPts val="900"/>
              </a:spcAft>
              <a:buFont typeface="Wingdings" panose="05000000000000000000" pitchFamily="2" charset="2"/>
              <a:buChar char="§"/>
              <a:defRPr/>
            </a:pPr>
            <a:r>
              <a:rPr lang="en-CA" sz="1500" dirty="0">
                <a:latin typeface="Calibri" pitchFamily="34" charset="0"/>
                <a:cs typeface="Arial" pitchFamily="34" charset="0"/>
              </a:rPr>
              <a:t>Details are recorded when a complaint is lodged. </a:t>
            </a:r>
          </a:p>
          <a:p>
            <a:pPr marL="257175" indent="-257175" eaLnBrk="1" hangingPunct="1">
              <a:spcBef>
                <a:spcPts val="0"/>
              </a:spcBef>
              <a:spcAft>
                <a:spcPts val="900"/>
              </a:spcAft>
              <a:buFont typeface="Wingdings" panose="05000000000000000000" pitchFamily="2" charset="2"/>
              <a:buChar char="§"/>
              <a:defRPr/>
            </a:pPr>
            <a:r>
              <a:rPr lang="en-CA" sz="1500" dirty="0">
                <a:latin typeface="Calibri" pitchFamily="34" charset="0"/>
                <a:cs typeface="Arial" pitchFamily="34" charset="0"/>
              </a:rPr>
              <a:t>Issues are assessed, triaged (for risk) and assigned for inspection or inquiry,</a:t>
            </a:r>
          </a:p>
          <a:p>
            <a:pPr marL="257175" indent="-257175" eaLnBrk="1" hangingPunct="1">
              <a:spcBef>
                <a:spcPts val="0"/>
              </a:spcBef>
              <a:spcAft>
                <a:spcPts val="900"/>
              </a:spcAft>
              <a:buFont typeface="Wingdings" panose="05000000000000000000" pitchFamily="2" charset="2"/>
              <a:buChar char="§"/>
              <a:defRPr/>
            </a:pPr>
            <a:r>
              <a:rPr lang="en-CA" sz="1500" dirty="0">
                <a:latin typeface="Calibri" pitchFamily="34" charset="0"/>
                <a:cs typeface="Arial" pitchFamily="34" charset="0"/>
              </a:rPr>
              <a:t>The a</a:t>
            </a:r>
            <a:r>
              <a:rPr lang="en-CA" sz="1500" dirty="0">
                <a:latin typeface="Calibri" pitchFamily="34" charset="0"/>
                <a:cs typeface="Arial" pitchFamily="34" charset="0"/>
                <a:sym typeface="Wingdings"/>
              </a:rPr>
              <a:t>ssigned inspector then communicates directly with complainant both pre and post-inspection.</a:t>
            </a:r>
            <a:endParaRPr lang="en-CA" sz="1500" dirty="0">
              <a:latin typeface="Calibri" pitchFamily="34" charset="0"/>
              <a:cs typeface="Arial" pitchFamily="34" charset="0"/>
            </a:endParaRP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Box 3">
            <a:extLst>
              <a:ext uri="{FF2B5EF4-FFF2-40B4-BE49-F238E27FC236}">
                <a16:creationId xmlns:a16="http://schemas.microsoft.com/office/drawing/2014/main" id="{E73C1580-D6C3-B587-17A3-BFF88F329372}"/>
              </a:ext>
            </a:extLst>
          </p:cNvPr>
          <p:cNvSpPr txBox="1">
            <a:spLocks noChangeArrowheads="1"/>
          </p:cNvSpPr>
          <p:nvPr/>
        </p:nvSpPr>
        <p:spPr bwMode="auto">
          <a:xfrm>
            <a:off x="2700338" y="404813"/>
            <a:ext cx="51958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Reporting and Complaints </a:t>
            </a:r>
            <a:endParaRPr lang="en-US" altLang="en-US" sz="4000">
              <a:latin typeface="Calibri" panose="020F0502020204030204" pitchFamily="34" charset="0"/>
              <a:cs typeface="Times New Roman" panose="02020603050405020304" pitchFamily="18" charset="0"/>
            </a:endParaRPr>
          </a:p>
        </p:txBody>
      </p:sp>
      <p:sp>
        <p:nvSpPr>
          <p:cNvPr id="104451" name="Rectangle 4">
            <a:extLst>
              <a:ext uri="{FF2B5EF4-FFF2-40B4-BE49-F238E27FC236}">
                <a16:creationId xmlns:a16="http://schemas.microsoft.com/office/drawing/2014/main" id="{506F382E-FA8D-DCAB-5838-B5BF76E575BD}"/>
              </a:ext>
            </a:extLst>
          </p:cNvPr>
          <p:cNvSpPr>
            <a:spLocks noChangeArrowheads="1"/>
          </p:cNvSpPr>
          <p:nvPr/>
        </p:nvSpPr>
        <p:spPr bwMode="auto">
          <a:xfrm>
            <a:off x="457200" y="1885950"/>
            <a:ext cx="82296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defRPr>
                <a:solidFill>
                  <a:schemeClr val="tx1"/>
                </a:solidFill>
                <a:latin typeface="Arial" panose="020B0604020202020204" pitchFamily="34" charset="0"/>
              </a:defRPr>
            </a:lvl1pPr>
            <a:lvl2pPr marL="600075" indent="-257175">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900"/>
              </a:spcAft>
              <a:buFont typeface="Wingdings" pitchFamily="2" charset="2"/>
              <a:buChar char="§"/>
            </a:pPr>
            <a:r>
              <a:rPr lang="en-US" altLang="en-US">
                <a:latin typeface="Calibri" panose="020F0502020204030204" pitchFamily="34" charset="0"/>
              </a:rPr>
              <a:t>Licensee required to:</a:t>
            </a:r>
          </a:p>
          <a:p>
            <a:pPr lvl="1">
              <a:spcAft>
                <a:spcPts val="900"/>
              </a:spcAft>
              <a:buFont typeface="Wingdings" pitchFamily="2" charset="2"/>
              <a:buChar char="Ø"/>
            </a:pPr>
            <a:r>
              <a:rPr lang="en-US" altLang="en-US">
                <a:latin typeface="Calibri" panose="020F0502020204030204" pitchFamily="34" charset="0"/>
              </a:rPr>
              <a:t>Have written procedures for initiating complaints to the licensee and for how the licensee deals with complaints. </a:t>
            </a:r>
          </a:p>
          <a:p>
            <a:pPr lvl="1">
              <a:spcAft>
                <a:spcPts val="900"/>
              </a:spcAft>
              <a:buFont typeface="Wingdings" pitchFamily="2" charset="2"/>
              <a:buChar char="Ø"/>
            </a:pPr>
            <a:r>
              <a:rPr lang="en-US" altLang="en-US">
                <a:latin typeface="Calibri" panose="020F0502020204030204" pitchFamily="34" charset="0"/>
              </a:rPr>
              <a:t>Forward all complaints that allege harm or risk of harm to one or more residents, including physical harm, immediately to the Director</a:t>
            </a:r>
          </a:p>
          <a:p>
            <a:pPr lvl="1">
              <a:spcAft>
                <a:spcPts val="900"/>
              </a:spcAft>
              <a:buFont typeface="Wingdings" pitchFamily="2" charset="2"/>
              <a:buChar char="Ø"/>
            </a:pPr>
            <a:r>
              <a:rPr lang="en-US" altLang="en-US">
                <a:latin typeface="Calibri" panose="020F0502020204030204" pitchFamily="34" charset="0"/>
              </a:rPr>
              <a:t>Provide contact information for the Ministry’s Long-Term Care Family Support and ACTION Line and for the Patient Ombudsman to the complainant in response to a complaint</a:t>
            </a:r>
          </a:p>
          <a:p>
            <a:pPr lvl="1">
              <a:spcAft>
                <a:spcPts val="900"/>
              </a:spcAft>
              <a:buFont typeface="Wingdings" pitchFamily="2" charset="2"/>
              <a:buChar char="Ø"/>
            </a:pPr>
            <a:r>
              <a:rPr lang="en-US" altLang="en-US">
                <a:latin typeface="Calibri" panose="020F0502020204030204" pitchFamily="34" charset="0"/>
                <a:cs typeface="Calibri" panose="020F0502020204030204" pitchFamily="34" charset="0"/>
              </a:rPr>
              <a:t>Must post the information about the complaints procedures in the home</a:t>
            </a:r>
          </a:p>
          <a:p>
            <a:pPr lvl="1">
              <a:spcAft>
                <a:spcPts val="900"/>
              </a:spcAft>
              <a:buFont typeface="Wingdings" pitchFamily="2" charset="2"/>
              <a:buChar char="Ø"/>
            </a:pPr>
            <a:r>
              <a:rPr lang="en-US" altLang="en-US">
                <a:latin typeface="Calibri" panose="020F0502020204030204" pitchFamily="34" charset="0"/>
                <a:cs typeface="Calibri" panose="020F0502020204030204" pitchFamily="34" charset="0"/>
              </a:rPr>
              <a:t>Must provide a copy of the complaints procedures to the applicant on admission</a:t>
            </a:r>
          </a:p>
          <a:p>
            <a:pPr eaLnBrk="1" hangingPunct="1">
              <a:spcAft>
                <a:spcPts val="900"/>
              </a:spcAft>
              <a:buFont typeface="Wingdings" pitchFamily="2" charset="2"/>
              <a:buChar char="§"/>
            </a:pPr>
            <a:endParaRPr lang="en-CA" altLang="en-US">
              <a:latin typeface="Calibri" panose="020F0502020204030204" pitchFamily="34" charset="0"/>
            </a:endParaRPr>
          </a:p>
          <a:p>
            <a:pPr eaLnBrk="1" hangingPunct="1">
              <a:spcAft>
                <a:spcPts val="900"/>
              </a:spcAft>
              <a:buFont typeface="Wingdings" pitchFamily="2" charset="2"/>
              <a:buChar char="§"/>
            </a:pPr>
            <a:endParaRPr lang="en-CA" altLang="en-US">
              <a:latin typeface="Calibri" panose="020F0502020204030204" pitchFamily="34" charset="0"/>
            </a:endParaRPr>
          </a:p>
          <a:p>
            <a:pPr eaLnBrk="1" hangingPunct="1">
              <a:spcAft>
                <a:spcPts val="900"/>
              </a:spcAft>
              <a:buFont typeface="Wingdings" pitchFamily="2" charset="2"/>
              <a:buChar char="§"/>
            </a:pPr>
            <a:endParaRPr lang="en-CA" altLang="en-US">
              <a:latin typeface="Calibri" panose="020F0502020204030204" pitchFamily="34" charset="0"/>
              <a:cs typeface="Arial" panose="020B0604020202020204" pitchFamily="34"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3">
            <a:extLst>
              <a:ext uri="{FF2B5EF4-FFF2-40B4-BE49-F238E27FC236}">
                <a16:creationId xmlns:a16="http://schemas.microsoft.com/office/drawing/2014/main" id="{729848BB-B961-04C8-C0D6-7E1AC2CF9B7A}"/>
              </a:ext>
            </a:extLst>
          </p:cNvPr>
          <p:cNvSpPr txBox="1">
            <a:spLocks noChangeArrowheads="1"/>
          </p:cNvSpPr>
          <p:nvPr/>
        </p:nvSpPr>
        <p:spPr bwMode="auto">
          <a:xfrm>
            <a:off x="2117725" y="188913"/>
            <a:ext cx="6275388"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a:solidFill>
                  <a:srgbClr val="000000"/>
                </a:solidFill>
                <a:latin typeface="Calibri" panose="020F0502020204030204" pitchFamily="34" charset="0"/>
                <a:cs typeface="Calibri" panose="020F0502020204030204" pitchFamily="34" charset="0"/>
              </a:rPr>
              <a:t>Regulatory Amendments Not Yet in Place</a:t>
            </a:r>
            <a:endParaRPr lang="en-CA" altLang="en-US" sz="4000" b="1">
              <a:solidFill>
                <a:srgbClr val="000000"/>
              </a:solidFill>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0074DDE7-78F1-92BA-4A6A-47F94D29228D}"/>
              </a:ext>
            </a:extLst>
          </p:cNvPr>
          <p:cNvSpPr txBox="1"/>
          <p:nvPr/>
        </p:nvSpPr>
        <p:spPr>
          <a:xfrm>
            <a:off x="457200" y="1773238"/>
            <a:ext cx="7935913" cy="4308475"/>
          </a:xfrm>
          <a:prstGeom prst="rect">
            <a:avLst/>
          </a:prstGeom>
          <a:noFill/>
        </p:spPr>
        <p:txBody>
          <a:bodyPr>
            <a:spAutoFit/>
          </a:bodyPr>
          <a:lstStyle/>
          <a:p>
            <a:pPr marL="204788" indent="-204788" eaLnBrk="1" hangingPunct="1">
              <a:spcAft>
                <a:spcPts val="225"/>
              </a:spcAft>
              <a:buClr>
                <a:srgbClr val="000000"/>
              </a:buClr>
              <a:buSzPct val="110000"/>
              <a:buFont typeface="Wingdings" panose="05000000000000000000" pitchFamily="2" charset="2"/>
              <a:buChar char="§"/>
              <a:defRPr/>
            </a:pPr>
            <a:r>
              <a:rPr lang="en-CA" altLang="en-US" sz="2400" dirty="0">
                <a:solidFill>
                  <a:srgbClr val="000000"/>
                </a:solidFill>
                <a:latin typeface="Calibri" panose="020F0502020204030204" pitchFamily="34" charset="0"/>
                <a:cs typeface="Calibri" panose="020F0502020204030204" pitchFamily="34" charset="0"/>
              </a:rPr>
              <a:t>Section 77 – Menu Planning (effective July 11, 2022)</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dirty="0">
                <a:solidFill>
                  <a:srgbClr val="000000"/>
                </a:solidFill>
                <a:latin typeface="Calibri" panose="020F0502020204030204" pitchFamily="34" charset="0"/>
                <a:cs typeface="Calibri" panose="020F0502020204030204" pitchFamily="34" charset="0"/>
              </a:rPr>
              <a:t>Among the changes</a:t>
            </a:r>
          </a:p>
          <a:p>
            <a:pPr marL="742950" lvl="1" indent="-285750" eaLnBrk="1" hangingPunct="1">
              <a:spcAft>
                <a:spcPts val="225"/>
              </a:spcAft>
              <a:buClr>
                <a:srgbClr val="000000"/>
              </a:buClr>
              <a:buSzPct val="110000"/>
              <a:buFont typeface="Wingdings" panose="05000000000000000000" pitchFamily="2" charset="2"/>
              <a:buChar char="Ø"/>
              <a:defRPr/>
            </a:pPr>
            <a:r>
              <a:rPr lang="en-CA" altLang="en-US" sz="2400" dirty="0">
                <a:solidFill>
                  <a:srgbClr val="000000"/>
                </a:solidFill>
                <a:latin typeface="Calibri" panose="020F0502020204030204" pitchFamily="34" charset="0"/>
                <a:cs typeface="Calibri" panose="020F0502020204030204" pitchFamily="34" charset="0"/>
              </a:rPr>
              <a:t>No longer requires alternate choices</a:t>
            </a:r>
          </a:p>
          <a:p>
            <a:pPr marL="742950" lvl="1" indent="-285750" eaLnBrk="1" hangingPunct="1">
              <a:spcAft>
                <a:spcPts val="225"/>
              </a:spcAft>
              <a:buClr>
                <a:srgbClr val="000000"/>
              </a:buClr>
              <a:buSzPct val="110000"/>
              <a:buFont typeface="Wingdings" panose="05000000000000000000" pitchFamily="2" charset="2"/>
              <a:buChar char="Ø"/>
              <a:defRPr/>
            </a:pPr>
            <a:r>
              <a:rPr lang="en-CA" altLang="en-US" sz="2400" dirty="0">
                <a:solidFill>
                  <a:srgbClr val="000000"/>
                </a:solidFill>
                <a:latin typeface="Calibri" panose="020F0502020204030204" pitchFamily="34" charset="0"/>
                <a:cs typeface="Calibri" panose="020F0502020204030204" pitchFamily="34" charset="0"/>
              </a:rPr>
              <a:t>Includes choice of other available entrees and side dishes at all three meals to meet residents’ specific needs and food preferences</a:t>
            </a:r>
          </a:p>
          <a:p>
            <a:pPr marL="742950" lvl="1" indent="-285750" eaLnBrk="1" hangingPunct="1">
              <a:spcAft>
                <a:spcPts val="225"/>
              </a:spcAft>
              <a:buClr>
                <a:srgbClr val="000000"/>
              </a:buClr>
              <a:buSzPct val="110000"/>
              <a:buFont typeface="Wingdings" panose="05000000000000000000" pitchFamily="2" charset="2"/>
              <a:buChar char="Ø"/>
              <a:defRPr/>
            </a:pPr>
            <a:r>
              <a:rPr lang="en-CA" altLang="en-US" sz="2400" dirty="0">
                <a:solidFill>
                  <a:srgbClr val="000000"/>
                </a:solidFill>
                <a:latin typeface="Calibri" panose="020F0502020204030204" pitchFamily="34" charset="0"/>
                <a:cs typeface="Calibri" panose="020F0502020204030204" pitchFamily="34" charset="0"/>
              </a:rPr>
              <a:t>Removes references to Canada Food Act</a:t>
            </a:r>
          </a:p>
          <a:p>
            <a:pPr marL="742950" lvl="1" indent="-285750" eaLnBrk="1" hangingPunct="1">
              <a:spcAft>
                <a:spcPts val="225"/>
              </a:spcAft>
              <a:buClr>
                <a:srgbClr val="000000"/>
              </a:buClr>
              <a:buSzPct val="110000"/>
              <a:buFont typeface="Wingdings" panose="05000000000000000000" pitchFamily="2" charset="2"/>
              <a:buChar char="Ø"/>
              <a:defRPr/>
            </a:pPr>
            <a:r>
              <a:rPr lang="en-CA" altLang="en-US" sz="2400" dirty="0">
                <a:solidFill>
                  <a:srgbClr val="000000"/>
                </a:solidFill>
                <a:latin typeface="Calibri" panose="020F0502020204030204" pitchFamily="34" charset="0"/>
                <a:cs typeface="Calibri" panose="020F0502020204030204" pitchFamily="34" charset="0"/>
              </a:rPr>
              <a:t>Whether an undertaking should be given to issue a license</a:t>
            </a:r>
          </a:p>
          <a:p>
            <a:pPr marL="342900" indent="-342900" eaLnBrk="1" hangingPunct="1">
              <a:spcAft>
                <a:spcPts val="225"/>
              </a:spcAft>
              <a:buClr>
                <a:srgbClr val="000000"/>
              </a:buClr>
              <a:buSzPct val="110000"/>
              <a:buFont typeface="Wingdings" panose="05000000000000000000" pitchFamily="2" charset="2"/>
              <a:buChar char="§"/>
              <a:defRPr/>
            </a:pPr>
            <a:r>
              <a:rPr lang="en-CA" altLang="en-US" sz="2400" dirty="0">
                <a:solidFill>
                  <a:srgbClr val="000000"/>
                </a:solidFill>
                <a:latin typeface="Calibri" panose="020F0502020204030204" pitchFamily="34" charset="0"/>
                <a:cs typeface="Calibri" panose="020F0502020204030204" pitchFamily="34" charset="0"/>
              </a:rPr>
              <a:t>Section 242 – Special Circumstances, Pandemic, Hospital Admission (effective October 11, 2022)</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Box 3">
            <a:extLst>
              <a:ext uri="{FF2B5EF4-FFF2-40B4-BE49-F238E27FC236}">
                <a16:creationId xmlns:a16="http://schemas.microsoft.com/office/drawing/2014/main" id="{1CA36C5A-FA9B-EC82-B400-C2E6CFFE90F2}"/>
              </a:ext>
            </a:extLst>
          </p:cNvPr>
          <p:cNvSpPr txBox="1">
            <a:spLocks noChangeArrowheads="1"/>
          </p:cNvSpPr>
          <p:nvPr/>
        </p:nvSpPr>
        <p:spPr bwMode="auto">
          <a:xfrm>
            <a:off x="2968625" y="620713"/>
            <a:ext cx="56991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Dealing with Complaints </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24D50CC4-D8C7-AFA9-76E2-9E887D6369E2}"/>
              </a:ext>
            </a:extLst>
          </p:cNvPr>
          <p:cNvSpPr>
            <a:spLocks noChangeArrowheads="1"/>
          </p:cNvSpPr>
          <p:nvPr/>
        </p:nvSpPr>
        <p:spPr bwMode="auto">
          <a:xfrm>
            <a:off x="438150" y="1363663"/>
            <a:ext cx="8229600" cy="727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57175" indent="-257175" eaLnBrk="1" hangingPunct="1">
              <a:spcBef>
                <a:spcPts val="0"/>
              </a:spcBef>
              <a:spcAft>
                <a:spcPts val="900"/>
              </a:spcAft>
              <a:buFont typeface="Wingdings" panose="05000000000000000000" pitchFamily="2" charset="2"/>
              <a:buChar char="§"/>
              <a:defRPr/>
            </a:pPr>
            <a:r>
              <a:rPr lang="en-CA" altLang="en-US" dirty="0">
                <a:latin typeface="Calibri" panose="020F0502020204030204" pitchFamily="34" charset="0"/>
              </a:rPr>
              <a:t>Licensee must ensure that all written or verbal complaints made to the licensee or staff are dealt with, as follows:</a:t>
            </a:r>
          </a:p>
          <a:p>
            <a:pPr marL="600075" lvl="1" indent="-257175">
              <a:spcAft>
                <a:spcPts val="900"/>
              </a:spcAft>
              <a:buFont typeface="Wingdings" panose="05000000000000000000" pitchFamily="2" charset="2"/>
              <a:buChar char="Ø"/>
              <a:defRPr/>
            </a:pPr>
            <a:r>
              <a:rPr lang="en-CA" altLang="en-US" dirty="0">
                <a:latin typeface="Calibri" panose="020F0502020204030204" pitchFamily="34" charset="0"/>
              </a:rPr>
              <a:t>The complaint must be investigated and resolved where possible, and a response provided within 10 business days of the receipt of the complaint, and where the complaint alleges harm or risk of harm including, but not limited to, physical harm, to one or more residents, the investigation shall be commenced immediately.</a:t>
            </a:r>
          </a:p>
          <a:p>
            <a:pPr marL="257175" indent="-257175">
              <a:spcAft>
                <a:spcPts val="900"/>
              </a:spcAft>
              <a:buFont typeface="Wingdings" panose="05000000000000000000" pitchFamily="2" charset="2"/>
              <a:buChar char="§"/>
              <a:defRPr/>
            </a:pPr>
            <a:r>
              <a:rPr lang="en-CA" altLang="en-US" dirty="0">
                <a:latin typeface="Calibri" panose="020F0502020204030204" pitchFamily="34" charset="0"/>
              </a:rPr>
              <a:t>If the complaint cannot be investigated and resolved within 10 business days, an acknowledgement of receipt is provided within those 10 days, and</a:t>
            </a:r>
          </a:p>
          <a:p>
            <a:pPr marL="557213" lvl="1" indent="-214313">
              <a:buFont typeface="Wingdings" panose="05000000000000000000" pitchFamily="2" charset="2"/>
              <a:buChar char="Ø"/>
              <a:defRPr/>
            </a:pPr>
            <a:r>
              <a:rPr lang="en-CA" altLang="en-US" dirty="0">
                <a:latin typeface="Calibri" panose="020F0502020204030204" pitchFamily="34" charset="0"/>
              </a:rPr>
              <a:t>The date when they can reasonably expected to have a resolution</a:t>
            </a:r>
          </a:p>
          <a:p>
            <a:pPr marL="557213" lvl="1" indent="-214313">
              <a:buFont typeface="Wingdings" panose="05000000000000000000" pitchFamily="2" charset="2"/>
              <a:buChar char="Ø"/>
              <a:defRPr/>
            </a:pPr>
            <a:r>
              <a:rPr lang="en-CA" altLang="en-US" dirty="0">
                <a:latin typeface="Calibri" panose="020F0502020204030204" pitchFamily="34" charset="0"/>
              </a:rPr>
              <a:t>Follow-up response to be provided as soon as possible</a:t>
            </a:r>
          </a:p>
          <a:p>
            <a:pPr marL="557213" lvl="1" indent="-214313">
              <a:buFont typeface="Wingdings" panose="05000000000000000000" pitchFamily="2" charset="2"/>
              <a:buChar char="Ø"/>
              <a:defRPr/>
            </a:pPr>
            <a:endParaRPr lang="en-CA" altLang="en-US" dirty="0">
              <a:latin typeface="Calibri" panose="020F0502020204030204" pitchFamily="34" charset="0"/>
            </a:endParaRPr>
          </a:p>
          <a:p>
            <a:pPr marL="214313" indent="-214313">
              <a:buFont typeface="Wingdings" panose="05000000000000000000" pitchFamily="2" charset="2"/>
              <a:buChar char="§"/>
              <a:defRPr/>
            </a:pPr>
            <a:r>
              <a:rPr lang="en-CA" altLang="en-US" dirty="0">
                <a:latin typeface="Calibri" panose="020F0502020204030204" pitchFamily="34" charset="0"/>
              </a:rPr>
              <a:t>If the licensee was required to forward the complaint to the Director, confirmation that they did so</a:t>
            </a:r>
          </a:p>
          <a:p>
            <a:pPr>
              <a:defRPr/>
            </a:pPr>
            <a:endParaRPr lang="en-CA" altLang="en-US" dirty="0">
              <a:latin typeface="Calibri" panose="020F0502020204030204" pitchFamily="34" charset="0"/>
            </a:endParaRPr>
          </a:p>
          <a:p>
            <a:pPr marL="214313" indent="-214313">
              <a:buFont typeface="Wingdings" panose="05000000000000000000" pitchFamily="2" charset="2"/>
              <a:buChar char="§"/>
              <a:defRPr/>
            </a:pPr>
            <a:r>
              <a:rPr lang="en-CA" altLang="en-US" dirty="0">
                <a:latin typeface="Calibri" panose="020F0502020204030204" pitchFamily="34" charset="0"/>
              </a:rPr>
              <a:t>Licensee must provide a response to the complainant advising what they have done to resolve the complaint or alternatively, if they believe there is no cause for the complaint, must explain why</a:t>
            </a:r>
          </a:p>
          <a:p>
            <a:pPr marL="600075" lvl="1" indent="-257175">
              <a:spcAft>
                <a:spcPts val="900"/>
              </a:spcAft>
              <a:buFont typeface="Wingdings" panose="05000000000000000000" pitchFamily="2" charset="2"/>
              <a:buChar char="Ø"/>
              <a:defRPr/>
            </a:pPr>
            <a:endParaRPr lang="en-CA" altLang="en-US" dirty="0">
              <a:latin typeface="Calibri" panose="020F0502020204030204" pitchFamily="34" charset="0"/>
            </a:endParaRPr>
          </a:p>
          <a:p>
            <a:pPr marL="600075" lvl="1" indent="-257175">
              <a:spcAft>
                <a:spcPts val="900"/>
              </a:spcAft>
              <a:buFont typeface="Wingdings" panose="05000000000000000000" pitchFamily="2" charset="2"/>
              <a:buChar char="Ø"/>
              <a:defRPr/>
            </a:pPr>
            <a:endParaRPr lang="en-US" altLang="en-US" dirty="0">
              <a:latin typeface="Calibri" panose="020F0502020204030204" pitchFamily="34" charset="0"/>
              <a:cs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Box 3">
            <a:extLst>
              <a:ext uri="{FF2B5EF4-FFF2-40B4-BE49-F238E27FC236}">
                <a16:creationId xmlns:a16="http://schemas.microsoft.com/office/drawing/2014/main" id="{16007CB6-1067-4469-7CC3-75DFB084BE3A}"/>
              </a:ext>
            </a:extLst>
          </p:cNvPr>
          <p:cNvSpPr txBox="1">
            <a:spLocks noChangeArrowheads="1"/>
          </p:cNvSpPr>
          <p:nvPr/>
        </p:nvSpPr>
        <p:spPr bwMode="auto">
          <a:xfrm>
            <a:off x="2771775" y="188913"/>
            <a:ext cx="5483225"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Documentation of Complaints </a:t>
            </a:r>
            <a:endParaRPr lang="en-US" altLang="en-US" sz="4000">
              <a:latin typeface="Calibri" panose="020F0502020204030204" pitchFamily="34" charset="0"/>
              <a:cs typeface="Times New Roman" panose="02020603050405020304" pitchFamily="18" charset="0"/>
            </a:endParaRPr>
          </a:p>
        </p:txBody>
      </p:sp>
      <p:sp>
        <p:nvSpPr>
          <p:cNvPr id="106499" name="Rectangle 4">
            <a:extLst>
              <a:ext uri="{FF2B5EF4-FFF2-40B4-BE49-F238E27FC236}">
                <a16:creationId xmlns:a16="http://schemas.microsoft.com/office/drawing/2014/main" id="{9E8AEB07-7A66-CE3D-8108-C7BA3BA2E8BA}"/>
              </a:ext>
            </a:extLst>
          </p:cNvPr>
          <p:cNvSpPr>
            <a:spLocks noChangeArrowheads="1"/>
          </p:cNvSpPr>
          <p:nvPr/>
        </p:nvSpPr>
        <p:spPr bwMode="auto">
          <a:xfrm>
            <a:off x="457200" y="1885950"/>
            <a:ext cx="8229600" cy="473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57175" indent="-257175">
              <a:defRPr>
                <a:solidFill>
                  <a:schemeClr val="tx1"/>
                </a:solidFill>
                <a:latin typeface="Arial" panose="020B0604020202020204" pitchFamily="34" charset="0"/>
              </a:defRPr>
            </a:lvl1pPr>
            <a:lvl2pPr marL="600075" indent="-257175">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900"/>
              </a:spcAft>
              <a:buFont typeface="Wingdings" pitchFamily="2" charset="2"/>
              <a:buChar char="§"/>
            </a:pPr>
            <a:r>
              <a:rPr lang="en-US" altLang="en-US">
                <a:latin typeface="Calibri" panose="020F0502020204030204" pitchFamily="34" charset="0"/>
              </a:rPr>
              <a:t>Licensee required to keep a documented record of all complaints it receives about the care of a resident or operation of the home.  It must include</a:t>
            </a:r>
          </a:p>
          <a:p>
            <a:pPr lvl="1">
              <a:spcAft>
                <a:spcPts val="900"/>
              </a:spcAft>
              <a:buFont typeface="Wingdings" pitchFamily="2" charset="2"/>
              <a:buChar char="Ø"/>
            </a:pPr>
            <a:r>
              <a:rPr lang="en-US" altLang="en-US">
                <a:latin typeface="Calibri" panose="020F0502020204030204" pitchFamily="34" charset="0"/>
              </a:rPr>
              <a:t>What the complaint was about</a:t>
            </a:r>
          </a:p>
          <a:p>
            <a:pPr lvl="1">
              <a:spcAft>
                <a:spcPts val="900"/>
              </a:spcAft>
              <a:buFont typeface="Wingdings" pitchFamily="2" charset="2"/>
              <a:buChar char="Ø"/>
            </a:pPr>
            <a:r>
              <a:rPr lang="en-US" altLang="en-US">
                <a:latin typeface="Calibri" panose="020F0502020204030204" pitchFamily="34" charset="0"/>
              </a:rPr>
              <a:t>The date the complaint was received</a:t>
            </a:r>
          </a:p>
          <a:p>
            <a:pPr lvl="1">
              <a:spcAft>
                <a:spcPts val="900"/>
              </a:spcAft>
              <a:buFont typeface="Wingdings" pitchFamily="2" charset="2"/>
              <a:buChar char="Ø"/>
            </a:pPr>
            <a:r>
              <a:rPr lang="en-US" altLang="en-US">
                <a:latin typeface="Calibri" panose="020F0502020204030204" pitchFamily="34" charset="0"/>
              </a:rPr>
              <a:t>The action taken to resolve the complaint, including when it was taken, and when any future actions will occur</a:t>
            </a:r>
          </a:p>
          <a:p>
            <a:pPr lvl="1">
              <a:spcAft>
                <a:spcPts val="900"/>
              </a:spcAft>
              <a:buFont typeface="Wingdings" pitchFamily="2" charset="2"/>
              <a:buChar char="Ø"/>
            </a:pPr>
            <a:r>
              <a:rPr lang="en-US" altLang="en-US">
                <a:latin typeface="Calibri" panose="020F0502020204030204" pitchFamily="34" charset="0"/>
              </a:rPr>
              <a:t>How it was resolved, if applicable</a:t>
            </a:r>
          </a:p>
          <a:p>
            <a:pPr lvl="1">
              <a:spcAft>
                <a:spcPts val="900"/>
              </a:spcAft>
              <a:buFont typeface="Wingdings" pitchFamily="2" charset="2"/>
              <a:buChar char="Ø"/>
            </a:pPr>
            <a:r>
              <a:rPr lang="en-US" altLang="en-US">
                <a:latin typeface="Calibri" panose="020F0502020204030204" pitchFamily="34" charset="0"/>
              </a:rPr>
              <a:t>The dates on which any response was provided to the complainant with a description of each response</a:t>
            </a:r>
          </a:p>
          <a:p>
            <a:pPr lvl="1">
              <a:spcAft>
                <a:spcPts val="900"/>
              </a:spcAft>
              <a:buFont typeface="Wingdings" pitchFamily="2" charset="2"/>
              <a:buChar char="Ø"/>
            </a:pPr>
            <a:r>
              <a:rPr lang="en-US" altLang="en-US">
                <a:latin typeface="Calibri" panose="020F0502020204030204" pitchFamily="34" charset="0"/>
              </a:rPr>
              <a:t>Any further responses from the complainant</a:t>
            </a:r>
          </a:p>
          <a:p>
            <a:pPr eaLnBrk="1" hangingPunct="1">
              <a:spcAft>
                <a:spcPts val="900"/>
              </a:spcAft>
              <a:buFont typeface="Wingdings" pitchFamily="2" charset="2"/>
              <a:buChar char="§"/>
            </a:pPr>
            <a:endParaRPr lang="en-CA" altLang="en-US">
              <a:latin typeface="Calibri" panose="020F0502020204030204" pitchFamily="34" charset="0"/>
            </a:endParaRPr>
          </a:p>
          <a:p>
            <a:pPr eaLnBrk="1" hangingPunct="1">
              <a:spcAft>
                <a:spcPts val="900"/>
              </a:spcAft>
              <a:buFont typeface="Wingdings" pitchFamily="2" charset="2"/>
              <a:buChar char="§"/>
            </a:pPr>
            <a:endParaRPr lang="en-CA" altLang="en-US">
              <a:latin typeface="Calibri" panose="020F0502020204030204" pitchFamily="34" charset="0"/>
            </a:endParaRPr>
          </a:p>
          <a:p>
            <a:pPr eaLnBrk="1" hangingPunct="1">
              <a:spcAft>
                <a:spcPts val="900"/>
              </a:spcAft>
              <a:buFont typeface="Wingdings" pitchFamily="2" charset="2"/>
              <a:buChar char="§"/>
            </a:pPr>
            <a:endParaRPr lang="en-CA" altLang="en-US">
              <a:latin typeface="Calibri" panose="020F0502020204030204" pitchFamily="34" charset="0"/>
              <a:cs typeface="Arial" panose="020B0604020202020204" pitchFamily="34" charset="0"/>
            </a:endParaRPr>
          </a:p>
        </p:txBody>
      </p:sp>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79C52-6529-EE62-BBD7-B67A52CDC1B7}"/>
              </a:ext>
            </a:extLst>
          </p:cNvPr>
          <p:cNvSpPr>
            <a:spLocks noGrp="1"/>
          </p:cNvSpPr>
          <p:nvPr>
            <p:ph type="title"/>
          </p:nvPr>
        </p:nvSpPr>
        <p:spPr/>
        <p:txBody>
          <a:bodyPr/>
          <a:lstStyle/>
          <a:p>
            <a:pPr>
              <a:defRPr/>
            </a:pPr>
            <a:endParaRPr lang="en-US" dirty="0"/>
          </a:p>
        </p:txBody>
      </p:sp>
      <p:sp>
        <p:nvSpPr>
          <p:cNvPr id="107523" name="Text Placeholder 2">
            <a:extLst>
              <a:ext uri="{FF2B5EF4-FFF2-40B4-BE49-F238E27FC236}">
                <a16:creationId xmlns:a16="http://schemas.microsoft.com/office/drawing/2014/main" id="{0CA3C90D-CB16-3367-64DF-8AA57A3DB5C1}"/>
              </a:ext>
            </a:extLst>
          </p:cNvPr>
          <p:cNvSpPr>
            <a:spLocks noGrp="1" noChangeArrowheads="1"/>
          </p:cNvSpPr>
          <p:nvPr>
            <p:ph type="body" idx="1"/>
          </p:nvPr>
        </p:nvSpPr>
        <p:spPr>
          <a:xfrm>
            <a:off x="696913" y="2133600"/>
            <a:ext cx="7772400" cy="1500188"/>
          </a:xfrm>
        </p:spPr>
        <p:txBody>
          <a:bodyPr/>
          <a:lstStyle/>
          <a:p>
            <a:pPr algn="ctr"/>
            <a:r>
              <a:rPr lang="en-US" altLang="en-US" sz="4000" b="1">
                <a:latin typeface="Calibri" panose="020F0502020204030204" pitchFamily="34" charset="0"/>
                <a:cs typeface="Calibri" panose="020F0502020204030204" pitchFamily="34" charset="0"/>
              </a:rPr>
              <a:t>LICENSING</a:t>
            </a:r>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Box 3">
            <a:extLst>
              <a:ext uri="{FF2B5EF4-FFF2-40B4-BE49-F238E27FC236}">
                <a16:creationId xmlns:a16="http://schemas.microsoft.com/office/drawing/2014/main" id="{362D26C4-E8D9-B49D-35E4-5F6B678FE8D6}"/>
              </a:ext>
            </a:extLst>
          </p:cNvPr>
          <p:cNvSpPr txBox="1">
            <a:spLocks noChangeArrowheads="1"/>
          </p:cNvSpPr>
          <p:nvPr/>
        </p:nvSpPr>
        <p:spPr bwMode="auto">
          <a:xfrm>
            <a:off x="2771775" y="476250"/>
            <a:ext cx="54832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latin typeface="Calibri" panose="020F0502020204030204" pitchFamily="34" charset="0"/>
                <a:cs typeface="Times New Roman" panose="02020603050405020304" pitchFamily="18" charset="0"/>
              </a:rPr>
              <a:t>Minister’s Licensing Review – </a:t>
            </a:r>
            <a:r>
              <a:rPr lang="en-US" altLang="en-US" sz="4000" b="1" i="1">
                <a:latin typeface="Calibri" panose="020F0502020204030204" pitchFamily="34" charset="0"/>
                <a:cs typeface="Times New Roman" panose="02020603050405020304" pitchFamily="18" charset="0"/>
              </a:rPr>
              <a:t>FLTCA</a:t>
            </a:r>
            <a:r>
              <a:rPr lang="en-US" altLang="en-US" sz="4000" b="1">
                <a:latin typeface="Calibri" panose="020F0502020204030204" pitchFamily="34" charset="0"/>
                <a:cs typeface="Times New Roman" panose="02020603050405020304" pitchFamily="18" charset="0"/>
              </a:rPr>
              <a:t> s. 119</a:t>
            </a:r>
            <a:endParaRPr lang="en-US" altLang="en-US" sz="4000">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476ECB17-DF59-3297-65D8-E4A7B05700DB}"/>
              </a:ext>
            </a:extLst>
          </p:cNvPr>
          <p:cNvSpPr>
            <a:spLocks noChangeArrowheads="1"/>
          </p:cNvSpPr>
          <p:nvPr/>
        </p:nvSpPr>
        <p:spPr bwMode="auto">
          <a:xfrm>
            <a:off x="457200" y="1885950"/>
            <a:ext cx="8229600" cy="484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57175" indent="-257175" eaLnBrk="1" hangingPunct="1">
              <a:spcBef>
                <a:spcPts val="0"/>
              </a:spcBef>
              <a:spcAft>
                <a:spcPts val="900"/>
              </a:spcAft>
              <a:buFont typeface="Wingdings" panose="05000000000000000000" pitchFamily="2" charset="2"/>
              <a:buChar char="§"/>
              <a:defRPr/>
            </a:pPr>
            <a:r>
              <a:rPr lang="en-US" altLang="en-US" dirty="0">
                <a:latin typeface="Calibri" panose="020F0502020204030204" pitchFamily="34" charset="0"/>
              </a:rPr>
              <a:t>Are number of changes to Licensing scheme under the </a:t>
            </a:r>
            <a:r>
              <a:rPr lang="en-US" altLang="en-US" i="1" dirty="0">
                <a:latin typeface="Calibri" panose="020F0502020204030204" pitchFamily="34" charset="0"/>
              </a:rPr>
              <a:t>FLTCA</a:t>
            </a: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r>
              <a:rPr lang="en-US" altLang="en-US" dirty="0">
                <a:latin typeface="Calibri" panose="020F0502020204030204" pitchFamily="34" charset="0"/>
              </a:rPr>
              <a:t>New section allows anyone to request that the  the Minister to review the Director’s decision to:</a:t>
            </a:r>
          </a:p>
          <a:p>
            <a:pPr marL="742950" lvl="1" indent="-285750" eaLnBrk="1" hangingPunct="1">
              <a:spcBef>
                <a:spcPts val="0"/>
              </a:spcBef>
              <a:spcAft>
                <a:spcPts val="900"/>
              </a:spcAft>
              <a:buFont typeface="Wingdings" panose="05000000000000000000" pitchFamily="2" charset="2"/>
              <a:buChar char="Ø"/>
              <a:defRPr/>
            </a:pPr>
            <a:r>
              <a:rPr lang="en-US" altLang="en-US" dirty="0">
                <a:latin typeface="Calibri" panose="020F0502020204030204" pitchFamily="34" charset="0"/>
              </a:rPr>
              <a:t>Issue or not issue a license</a:t>
            </a:r>
          </a:p>
          <a:p>
            <a:pPr marL="742950" lvl="1" indent="-285750" eaLnBrk="1" hangingPunct="1">
              <a:spcBef>
                <a:spcPts val="0"/>
              </a:spcBef>
              <a:spcAft>
                <a:spcPts val="900"/>
              </a:spcAft>
              <a:buFont typeface="Wingdings" panose="05000000000000000000" pitchFamily="2" charset="2"/>
              <a:buChar char="Ø"/>
              <a:defRPr/>
            </a:pPr>
            <a:r>
              <a:rPr lang="en-US" altLang="en-US" dirty="0">
                <a:latin typeface="Calibri" panose="020F0502020204030204" pitchFamily="34" charset="0"/>
              </a:rPr>
              <a:t>Approve or not approve the transfer of beds</a:t>
            </a:r>
          </a:p>
          <a:p>
            <a:pPr marL="742950" lvl="1" indent="-285750" eaLnBrk="1" hangingPunct="1">
              <a:spcBef>
                <a:spcPts val="0"/>
              </a:spcBef>
              <a:spcAft>
                <a:spcPts val="900"/>
              </a:spcAft>
              <a:buFont typeface="Wingdings" panose="05000000000000000000" pitchFamily="2" charset="2"/>
              <a:buChar char="Ø"/>
              <a:defRPr/>
            </a:pPr>
            <a:r>
              <a:rPr lang="en-US" altLang="en-US" dirty="0">
                <a:latin typeface="Calibri" panose="020F0502020204030204" pitchFamily="34" charset="0"/>
              </a:rPr>
              <a:t>Give or not give an undertaking to issue a license</a:t>
            </a:r>
          </a:p>
          <a:p>
            <a:pPr marL="285750" indent="-285750" eaLnBrk="1" hangingPunct="1">
              <a:spcBef>
                <a:spcPts val="0"/>
              </a:spcBef>
              <a:spcAft>
                <a:spcPts val="900"/>
              </a:spcAft>
              <a:buFont typeface="Wingdings" panose="05000000000000000000" pitchFamily="2" charset="2"/>
              <a:buChar char="§"/>
              <a:defRPr/>
            </a:pPr>
            <a:r>
              <a:rPr lang="en-US" altLang="en-US" dirty="0">
                <a:latin typeface="Calibri" panose="020F0502020204030204" pitchFamily="34" charset="0"/>
              </a:rPr>
              <a:t>This section is passed but </a:t>
            </a:r>
            <a:r>
              <a:rPr lang="en-US" altLang="en-US" b="1" dirty="0">
                <a:latin typeface="Calibri" panose="020F0502020204030204" pitchFamily="34" charset="0"/>
              </a:rPr>
              <a:t>not</a:t>
            </a:r>
            <a:r>
              <a:rPr lang="en-US" altLang="en-US" dirty="0">
                <a:latin typeface="Calibri" panose="020F0502020204030204" pitchFamily="34" charset="0"/>
              </a:rPr>
              <a:t> enacted – meaning that it cannot be used at the present time</a:t>
            </a:r>
          </a:p>
          <a:p>
            <a:pPr marL="285750" indent="-285750" eaLnBrk="1" hangingPunct="1">
              <a:spcBef>
                <a:spcPts val="0"/>
              </a:spcBef>
              <a:spcAft>
                <a:spcPts val="900"/>
              </a:spcAft>
              <a:buFont typeface="Wingdings" panose="05000000000000000000" pitchFamily="2" charset="2"/>
              <a:buChar char="§"/>
              <a:defRPr/>
            </a:pPr>
            <a:r>
              <a:rPr lang="en-US" altLang="en-US" dirty="0">
                <a:latin typeface="Calibri" panose="020F0502020204030204" pitchFamily="34" charset="0"/>
              </a:rPr>
              <a:t>No date has been given with respect to this</a:t>
            </a:r>
          </a:p>
          <a:p>
            <a:pPr marL="285750" indent="-285750" eaLnBrk="1" hangingPunct="1">
              <a:spcBef>
                <a:spcPts val="0"/>
              </a:spcBef>
              <a:spcAft>
                <a:spcPts val="900"/>
              </a:spcAft>
              <a:buFont typeface="Wingdings" panose="05000000000000000000" pitchFamily="2" charset="2"/>
              <a:buChar char="§"/>
              <a:defRPr/>
            </a:pPr>
            <a:endParaRPr lang="en-US"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altLang="en-US" dirty="0">
              <a:latin typeface="Calibri" panose="020F0502020204030204" pitchFamily="34" charset="0"/>
            </a:endParaRPr>
          </a:p>
          <a:p>
            <a:pPr marL="257175" indent="-257175" eaLnBrk="1" hangingPunct="1">
              <a:spcBef>
                <a:spcPts val="0"/>
              </a:spcBef>
              <a:spcAft>
                <a:spcPts val="900"/>
              </a:spcAft>
              <a:buFont typeface="Wingdings" panose="05000000000000000000" pitchFamily="2" charset="2"/>
              <a:buChar char="§"/>
              <a:defRPr/>
            </a:pPr>
            <a:endParaRPr lang="en-CA" dirty="0">
              <a:latin typeface="Calibri" pitchFamily="34" charset="0"/>
              <a:cs typeface="Arial" pitchFamily="34" charset="0"/>
            </a:endParaRP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D9A1965A-8C3B-77FA-5B4F-F3D722F2DF1E}"/>
              </a:ext>
            </a:extLst>
          </p:cNvPr>
          <p:cNvSpPr>
            <a:spLocks noGrp="1" noChangeArrowheads="1"/>
          </p:cNvSpPr>
          <p:nvPr>
            <p:ph type="title"/>
          </p:nvPr>
        </p:nvSpPr>
        <p:spPr/>
        <p:txBody>
          <a:bodyPr/>
          <a:lstStyle/>
          <a:p>
            <a:pPr eaLnBrk="1" hangingPunct="1"/>
            <a:r>
              <a:rPr lang="en-CA" altLang="en-US" sz="4000" b="1"/>
              <a:t>ADVOCACY CENTRE FOR THE ELDERLY</a:t>
            </a:r>
          </a:p>
        </p:txBody>
      </p:sp>
      <p:sp>
        <p:nvSpPr>
          <p:cNvPr id="109571" name="Rectangle 3">
            <a:extLst>
              <a:ext uri="{FF2B5EF4-FFF2-40B4-BE49-F238E27FC236}">
                <a16:creationId xmlns:a16="http://schemas.microsoft.com/office/drawing/2014/main" id="{CD3C1120-ABE9-3644-7017-DF22234A063A}"/>
              </a:ext>
            </a:extLst>
          </p:cNvPr>
          <p:cNvSpPr>
            <a:spLocks noGrp="1" noChangeArrowheads="1"/>
          </p:cNvSpPr>
          <p:nvPr>
            <p:ph type="body" idx="1"/>
          </p:nvPr>
        </p:nvSpPr>
        <p:spPr/>
        <p:txBody>
          <a:bodyPr/>
          <a:lstStyle/>
          <a:p>
            <a:pPr algn="ctr" eaLnBrk="1" hangingPunct="1">
              <a:lnSpc>
                <a:spcPct val="90000"/>
              </a:lnSpc>
              <a:spcBef>
                <a:spcPct val="0"/>
              </a:spcBef>
              <a:buFontTx/>
              <a:buNone/>
            </a:pPr>
            <a:endParaRPr lang="en-CA" altLang="en-US"/>
          </a:p>
          <a:p>
            <a:pPr algn="ctr" eaLnBrk="1" hangingPunct="1">
              <a:lnSpc>
                <a:spcPct val="90000"/>
              </a:lnSpc>
              <a:spcBef>
                <a:spcPct val="0"/>
              </a:spcBef>
              <a:buFontTx/>
              <a:buNone/>
            </a:pPr>
            <a:r>
              <a:rPr lang="en-CA" altLang="en-US"/>
              <a:t>2 Carlton Street, Suite 701</a:t>
            </a:r>
          </a:p>
          <a:p>
            <a:pPr algn="ctr" eaLnBrk="1" hangingPunct="1">
              <a:lnSpc>
                <a:spcPct val="90000"/>
              </a:lnSpc>
              <a:spcBef>
                <a:spcPct val="0"/>
              </a:spcBef>
              <a:buFontTx/>
              <a:buNone/>
            </a:pPr>
            <a:r>
              <a:rPr lang="en-CA" altLang="en-US"/>
              <a:t>Toronto, ON M5B 1J3</a:t>
            </a:r>
          </a:p>
          <a:p>
            <a:pPr algn="ctr" eaLnBrk="1" hangingPunct="1">
              <a:lnSpc>
                <a:spcPct val="90000"/>
              </a:lnSpc>
              <a:spcBef>
                <a:spcPct val="0"/>
              </a:spcBef>
              <a:buFontTx/>
              <a:buNone/>
            </a:pPr>
            <a:endParaRPr lang="en-CA" altLang="en-US"/>
          </a:p>
          <a:p>
            <a:pPr algn="ctr" eaLnBrk="1" hangingPunct="1">
              <a:lnSpc>
                <a:spcPct val="90000"/>
              </a:lnSpc>
              <a:spcBef>
                <a:spcPct val="0"/>
              </a:spcBef>
              <a:buFontTx/>
              <a:buNone/>
            </a:pPr>
            <a:r>
              <a:rPr lang="en-CA" altLang="en-US"/>
              <a:t>Phone:  416-598-2656</a:t>
            </a:r>
          </a:p>
          <a:p>
            <a:pPr algn="ctr" eaLnBrk="1" hangingPunct="1">
              <a:lnSpc>
                <a:spcPct val="90000"/>
              </a:lnSpc>
              <a:spcBef>
                <a:spcPct val="0"/>
              </a:spcBef>
              <a:buFontTx/>
              <a:buNone/>
            </a:pPr>
            <a:r>
              <a:rPr lang="en-US" altLang="en-US"/>
              <a:t>Toll Free:  1-855-598-2656</a:t>
            </a:r>
            <a:endParaRPr lang="en-CA" altLang="en-US"/>
          </a:p>
          <a:p>
            <a:pPr algn="ctr" eaLnBrk="1" hangingPunct="1">
              <a:lnSpc>
                <a:spcPct val="90000"/>
              </a:lnSpc>
              <a:spcBef>
                <a:spcPct val="0"/>
              </a:spcBef>
              <a:buFontTx/>
              <a:buNone/>
            </a:pPr>
            <a:r>
              <a:rPr lang="en-CA" altLang="en-US"/>
              <a:t>Fax:  416-598-7924</a:t>
            </a:r>
          </a:p>
          <a:p>
            <a:pPr algn="ctr" eaLnBrk="1" hangingPunct="1">
              <a:lnSpc>
                <a:spcPct val="90000"/>
              </a:lnSpc>
              <a:spcBef>
                <a:spcPct val="0"/>
              </a:spcBef>
              <a:buFontTx/>
              <a:buNone/>
            </a:pPr>
            <a:r>
              <a:rPr lang="en-CA" altLang="en-US">
                <a:hlinkClick r:id="rId2"/>
              </a:rPr>
              <a:t>www.acelaw.ca</a:t>
            </a:r>
            <a:endParaRPr lang="en-CA" altLang="en-US"/>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3">
            <a:extLst>
              <a:ext uri="{FF2B5EF4-FFF2-40B4-BE49-F238E27FC236}">
                <a16:creationId xmlns:a16="http://schemas.microsoft.com/office/drawing/2014/main" id="{921CB689-5B22-46B2-5D80-C5864930250D}"/>
              </a:ext>
            </a:extLst>
          </p:cNvPr>
          <p:cNvSpPr txBox="1">
            <a:spLocks noChangeArrowheads="1"/>
          </p:cNvSpPr>
          <p:nvPr/>
        </p:nvSpPr>
        <p:spPr bwMode="auto">
          <a:xfrm>
            <a:off x="2484438" y="620713"/>
            <a:ext cx="62753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CA" altLang="en-US" sz="4000" b="1">
                <a:latin typeface="Calibri" panose="020F0502020204030204" pitchFamily="34" charset="0"/>
                <a:cs typeface="Calibri" panose="020F0502020204030204" pitchFamily="34" charset="0"/>
              </a:rPr>
              <a:t>Complementary Legislation</a:t>
            </a:r>
            <a:r>
              <a:rPr lang="en-US" altLang="en-US" sz="4000" b="1">
                <a:latin typeface="Calibri" panose="020F0502020204030204" pitchFamily="34" charset="0"/>
                <a:cs typeface="Calibri" panose="020F0502020204030204" pitchFamily="34" charset="0"/>
              </a:rPr>
              <a:t> </a:t>
            </a:r>
            <a:endParaRPr lang="en-CA" altLang="en-US" sz="4000" b="1">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33FF6EFE-2953-D74C-3827-FD21607F4F48}"/>
              </a:ext>
            </a:extLst>
          </p:cNvPr>
          <p:cNvSpPr txBox="1"/>
          <p:nvPr/>
        </p:nvSpPr>
        <p:spPr>
          <a:xfrm>
            <a:off x="457200" y="1760538"/>
            <a:ext cx="7935913" cy="3503612"/>
          </a:xfrm>
          <a:prstGeom prst="rect">
            <a:avLst/>
          </a:prstGeom>
          <a:noFill/>
        </p:spPr>
        <p:txBody>
          <a:bodyPr>
            <a:spAutoFit/>
          </a:bodyPr>
          <a:lstStyle/>
          <a:p>
            <a:pPr marL="204788" indent="-204788" eaLnBrk="1" hangingPunct="1">
              <a:spcAft>
                <a:spcPts val="225"/>
              </a:spcAft>
              <a:buClr>
                <a:srgbClr val="000000"/>
              </a:buClr>
              <a:buSzPct val="110000"/>
              <a:buFont typeface="Wingdings" panose="05000000000000000000" pitchFamily="2" charset="2"/>
              <a:buChar char="§"/>
              <a:defRPr/>
            </a:pPr>
            <a:r>
              <a:rPr lang="en-CA" altLang="en-US" sz="2400" i="1" dirty="0">
                <a:latin typeface="Calibri" panose="020F0502020204030204" pitchFamily="34" charset="0"/>
                <a:cs typeface="Calibri" panose="020F0502020204030204" pitchFamily="34" charset="0"/>
              </a:rPr>
              <a:t>Health Care Consent Act</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i="1" dirty="0">
                <a:latin typeface="Calibri" panose="020F0502020204030204" pitchFamily="34" charset="0"/>
                <a:cs typeface="Calibri" panose="020F0502020204030204" pitchFamily="34" charset="0"/>
              </a:rPr>
              <a:t>Substitute Decisions Act</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i="1" dirty="0">
                <a:latin typeface="Calibri" panose="020F0502020204030204" pitchFamily="34" charset="0"/>
                <a:cs typeface="Calibri" panose="020F0502020204030204" pitchFamily="34" charset="0"/>
              </a:rPr>
              <a:t>Personal Health Information and Protection Act</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i="1" dirty="0">
                <a:latin typeface="Calibri" panose="020F0502020204030204" pitchFamily="34" charset="0"/>
                <a:cs typeface="Calibri" panose="020F0502020204030204" pitchFamily="34" charset="0"/>
              </a:rPr>
              <a:t>Fire Code</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i="1" dirty="0">
                <a:latin typeface="Calibri" panose="020F0502020204030204" pitchFamily="34" charset="0"/>
                <a:cs typeface="Calibri" panose="020F0502020204030204" pitchFamily="34" charset="0"/>
              </a:rPr>
              <a:t>Occupational Health and Safety Act</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i="1" dirty="0">
                <a:latin typeface="Calibri" panose="020F0502020204030204" pitchFamily="34" charset="0"/>
                <a:cs typeface="Calibri" panose="020F0502020204030204" pitchFamily="34" charset="0"/>
              </a:rPr>
              <a:t>Reopening Ontario (A Flexible Response to COVID-19) Act, 2020</a:t>
            </a:r>
          </a:p>
          <a:p>
            <a:pPr marL="204788" indent="-204788" eaLnBrk="1" hangingPunct="1">
              <a:spcAft>
                <a:spcPts val="225"/>
              </a:spcAft>
              <a:buClr>
                <a:srgbClr val="000000"/>
              </a:buClr>
              <a:buSzPct val="110000"/>
              <a:buFont typeface="Wingdings" panose="05000000000000000000" pitchFamily="2" charset="2"/>
              <a:buChar char="§"/>
              <a:defRPr/>
            </a:pPr>
            <a:r>
              <a:rPr lang="en-CA" altLang="en-US" sz="2400" dirty="0">
                <a:latin typeface="Calibri" panose="020F0502020204030204" pitchFamily="34" charset="0"/>
                <a:cs typeface="Calibri" panose="020F0502020204030204" pitchFamily="34" charset="0"/>
              </a:rPr>
              <a:t>Many others</a:t>
            </a:r>
          </a:p>
          <a:p>
            <a:pPr marL="302419" indent="-214313">
              <a:spcAft>
                <a:spcPts val="225"/>
              </a:spcAft>
              <a:buClr>
                <a:srgbClr val="000000"/>
              </a:buClr>
              <a:buSzPct val="95000"/>
              <a:buFont typeface="Wingdings" panose="05000000000000000000" pitchFamily="2" charset="2"/>
              <a:buChar char="ü"/>
              <a:defRPr/>
            </a:pPr>
            <a:endParaRPr lang="en-CA"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p:sld>
</file>

<file path=ppt/theme/theme1.xml><?xml version="1.0" encoding="utf-8"?>
<a:theme xmlns:a="http://schemas.openxmlformats.org/drawingml/2006/main" name="ACE Presentation">
  <a:themeElements>
    <a:clrScheme name="ACE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CE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CE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CE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CE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CE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CE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CE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CE Presentatio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CE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CE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CE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CE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CE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ACE Presentation</Template>
  <TotalTime>2586</TotalTime>
  <Words>7477</Words>
  <Application>Microsoft Macintosh PowerPoint</Application>
  <PresentationFormat>On-screen Show (4:3)</PresentationFormat>
  <Paragraphs>948</Paragraphs>
  <Slides>84</Slides>
  <Notes>18</Notes>
  <HiddenSlides>2</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84</vt:i4>
      </vt:variant>
    </vt:vector>
  </HeadingPairs>
  <TitlesOfParts>
    <vt:vector size="94" baseType="lpstr">
      <vt:lpstr>Arial</vt:lpstr>
      <vt:lpstr>Wingdings</vt:lpstr>
      <vt:lpstr>Calibri</vt:lpstr>
      <vt:lpstr>Times New Roman</vt:lpstr>
      <vt:lpstr>Bahnschrift</vt:lpstr>
      <vt:lpstr>IrisUPC</vt:lpstr>
      <vt:lpstr>Lucida Console</vt:lpstr>
      <vt:lpstr>Arial Narrow</vt:lpstr>
      <vt:lpstr>Times</vt:lpstr>
      <vt:lpstr>ACE Presentation</vt:lpstr>
      <vt:lpstr> SELECTED TOPICS IN  LONG-TERM CARE  May 25, 2022  </vt:lpstr>
      <vt:lpstr>Disclaimer</vt:lpstr>
      <vt:lpstr>PowerPoint Presentation</vt:lpstr>
      <vt:lpstr> Fixing Long-Term Care Act, 2021 (FLTCA)  </vt:lpstr>
      <vt:lpstr>PowerPoint Presentation</vt:lpstr>
      <vt:lpstr>PowerPoint Presentation</vt:lpstr>
      <vt:lpstr>PowerPoint Presentation</vt:lpstr>
      <vt:lpstr>PowerPoint Presentation</vt:lpstr>
      <vt:lpstr>PowerPoint Presentation</vt:lpstr>
      <vt:lpstr>Residents’ Bill of Rights WHAT HAS CHANGED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ADVOCACY CENTRE FOR THE ELDERLY</vt:lpstr>
    </vt:vector>
  </TitlesOfParts>
  <Company>LAO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ALTERNATIVE LEVEL OF CARE</dc:title>
  <dc:creator>switch</dc:creator>
  <cp:lastModifiedBy>Carol Dueck</cp:lastModifiedBy>
  <cp:revision>152</cp:revision>
  <cp:lastPrinted>2021-04-20T20:26:00Z</cp:lastPrinted>
  <dcterms:created xsi:type="dcterms:W3CDTF">2014-04-28T19:34:11Z</dcterms:created>
  <dcterms:modified xsi:type="dcterms:W3CDTF">2022-05-25T16:11:25Z</dcterms:modified>
</cp:coreProperties>
</file>