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42" r:id="rId3"/>
    <p:sldId id="364" r:id="rId4"/>
    <p:sldId id="375" r:id="rId5"/>
    <p:sldId id="376" r:id="rId6"/>
    <p:sldId id="343" r:id="rId7"/>
    <p:sldId id="258" r:id="rId8"/>
    <p:sldId id="368" r:id="rId9"/>
    <p:sldId id="345" r:id="rId10"/>
    <p:sldId id="352" r:id="rId11"/>
    <p:sldId id="355" r:id="rId12"/>
    <p:sldId id="369" r:id="rId13"/>
    <p:sldId id="366" r:id="rId14"/>
    <p:sldId id="373" r:id="rId15"/>
    <p:sldId id="367" r:id="rId16"/>
    <p:sldId id="372" r:id="rId17"/>
    <p:sldId id="371" r:id="rId18"/>
    <p:sldId id="374" r:id="rId19"/>
    <p:sldId id="365" r:id="rId20"/>
    <p:sldId id="344" r:id="rId21"/>
    <p:sldId id="370" r:id="rId22"/>
    <p:sldId id="308" r:id="rId23"/>
    <p:sldId id="351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small" spc="0" normalizeH="0" baseline="0">
        <a:ln>
          <a:noFill/>
        </a:ln>
        <a:solidFill>
          <a:srgbClr val="942193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small" spc="0" normalizeH="0" baseline="0">
        <a:ln>
          <a:noFill/>
        </a:ln>
        <a:solidFill>
          <a:srgbClr val="942193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small" spc="0" normalizeH="0" baseline="0">
        <a:ln>
          <a:noFill/>
        </a:ln>
        <a:solidFill>
          <a:srgbClr val="942193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small" spc="0" normalizeH="0" baseline="0">
        <a:ln>
          <a:noFill/>
        </a:ln>
        <a:solidFill>
          <a:srgbClr val="942193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small" spc="0" normalizeH="0" baseline="0">
        <a:ln>
          <a:noFill/>
        </a:ln>
        <a:solidFill>
          <a:srgbClr val="942193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small" spc="0" normalizeH="0" baseline="0">
        <a:ln>
          <a:noFill/>
        </a:ln>
        <a:solidFill>
          <a:srgbClr val="942193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small" spc="0" normalizeH="0" baseline="0">
        <a:ln>
          <a:noFill/>
        </a:ln>
        <a:solidFill>
          <a:srgbClr val="942193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small" spc="0" normalizeH="0" baseline="0">
        <a:ln>
          <a:noFill/>
        </a:ln>
        <a:solidFill>
          <a:srgbClr val="942193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small" spc="0" normalizeH="0" baseline="0">
        <a:ln>
          <a:noFill/>
        </a:ln>
        <a:solidFill>
          <a:srgbClr val="942193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B35"/>
    <a:srgbClr val="E29700"/>
    <a:srgbClr val="FF619E"/>
    <a:srgbClr val="FF6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AE0"/>
          </a:solidFill>
        </a:fill>
      </a:tcStyle>
    </a:wholeTbl>
    <a:band2H>
      <a:tcTxStyle/>
      <a:tcStyle>
        <a:tcBdr/>
        <a:fill>
          <a:solidFill>
            <a:srgbClr val="EBED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0D3"/>
          </a:solidFill>
        </a:fill>
      </a:tcStyle>
    </a:wholeTbl>
    <a:band2H>
      <a:tcTxStyle/>
      <a:tcStyle>
        <a:tcBdr/>
        <a:fill>
          <a:solidFill>
            <a:srgbClr val="EFF0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6DD"/>
          </a:solidFill>
        </a:fill>
      </a:tcStyle>
    </a:wholeTbl>
    <a:band2H>
      <a:tcTxStyle/>
      <a:tcStyle>
        <a:tcBdr/>
        <a:fill>
          <a:solidFill>
            <a:srgbClr val="ECEC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firstCol>
    <a:lastRow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118"/>
    <p:restoredTop sz="94552"/>
  </p:normalViewPr>
  <p:slideViewPr>
    <p:cSldViewPr snapToGrid="0" snapToObjects="1" showGuides="1">
      <p:cViewPr varScale="1">
        <p:scale>
          <a:sx n="66" d="100"/>
          <a:sy n="66" d="100"/>
        </p:scale>
        <p:origin x="192" y="5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8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b="0" cap="none">
                <a:solidFill>
                  <a:srgbClr val="606060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idx="21"/>
          </p:nvPr>
        </p:nvSpPr>
        <p:spPr>
          <a:xfrm>
            <a:off x="622300" y="101600"/>
            <a:ext cx="11760200" cy="7840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b="0" cap="none">
                <a:solidFill>
                  <a:srgbClr val="606060"/>
                </a:solidFill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 flipV="1">
            <a:off x="508000" y="9245595"/>
            <a:ext cx="11988800" cy="7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b="0" cap="none">
                <a:solidFill>
                  <a:srgbClr val="606060"/>
                </a:solidFill>
              </a:defRPr>
            </a:pPr>
            <a:endParaRPr/>
          </a:p>
        </p:txBody>
      </p:sp>
      <p:sp>
        <p:nvSpPr>
          <p:cNvPr id="64" name="Line"/>
          <p:cNvSpPr/>
          <p:nvPr/>
        </p:nvSpPr>
        <p:spPr>
          <a:xfrm flipV="1">
            <a:off x="508000" y="507999"/>
            <a:ext cx="11988800" cy="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b="0" cap="none">
                <a:solidFill>
                  <a:srgbClr val="606060"/>
                </a:solidFill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>
            <a:spLocks noGrp="1"/>
          </p:cNvSpPr>
          <p:nvPr>
            <p:ph type="pic" sz="quarter" idx="21"/>
          </p:nvPr>
        </p:nvSpPr>
        <p:spPr>
          <a:xfrm>
            <a:off x="6642100" y="914400"/>
            <a:ext cx="5727700" cy="38204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"/>
          <p:cNvSpPr>
            <a:spLocks noGrp="1"/>
          </p:cNvSpPr>
          <p:nvPr>
            <p:ph type="pic" sz="quarter" idx="22"/>
          </p:nvPr>
        </p:nvSpPr>
        <p:spPr>
          <a:xfrm>
            <a:off x="6654800" y="4851400"/>
            <a:ext cx="5753100" cy="3835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"/>
          <p:cNvSpPr>
            <a:spLocks noGrp="1"/>
          </p:cNvSpPr>
          <p:nvPr>
            <p:ph type="pic" sz="half" idx="23"/>
          </p:nvPr>
        </p:nvSpPr>
        <p:spPr>
          <a:xfrm>
            <a:off x="622300" y="584200"/>
            <a:ext cx="5575300" cy="83256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  <a:lvl2pPr marL="788892" indent="-369792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sz="3000" i="1">
                <a:solidFill>
                  <a:srgbClr val="9D9D9D"/>
                </a:solidFill>
              </a:defRPr>
            </a:lvl2pPr>
            <a:lvl3pPr marL="1207993" indent="-369793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sz="3000" i="1">
                <a:solidFill>
                  <a:srgbClr val="9D9D9D"/>
                </a:solidFill>
              </a:defRPr>
            </a:lvl3pPr>
            <a:lvl4pPr marL="1627094" indent="-369793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sz="3000" i="1">
                <a:solidFill>
                  <a:srgbClr val="9D9D9D"/>
                </a:solidFill>
              </a:defRPr>
            </a:lvl4pPr>
            <a:lvl5pPr marL="2046194" indent="-36979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sz="3000" i="1">
                <a:solidFill>
                  <a:srgbClr val="9D9D9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 cap="small">
                <a:solidFill>
                  <a:srgbClr val="942193"/>
                </a:solidFill>
              </a:defRPr>
            </a:pPr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42761833_2880x1921.jpeg"/>
          <p:cNvSpPr>
            <a:spLocks noGrp="1"/>
          </p:cNvSpPr>
          <p:nvPr>
            <p:ph type="pic" idx="21"/>
          </p:nvPr>
        </p:nvSpPr>
        <p:spPr>
          <a:xfrm>
            <a:off x="-1143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gradFill flip="none" rotWithShape="1">
          <a:gsLst>
            <a:gs pos="0">
              <a:srgbClr val="F6F8FC"/>
            </a:gs>
            <a:gs pos="74000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894078" y="1608665"/>
            <a:ext cx="11216643" cy="1413936"/>
          </a:xfrm>
          <a:prstGeom prst="rect">
            <a:avLst/>
          </a:prstGeom>
        </p:spPr>
        <p:txBody>
          <a:bodyPr lIns="48766" tIns="48766" rIns="48766" bIns="48766"/>
          <a:lstStyle>
            <a:lvl1pPr defTabSz="1300480">
              <a:defRPr sz="6200" cap="none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78" y="3166533"/>
            <a:ext cx="11216643" cy="4641429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310241" indent="-310241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8" indent="-434338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4508" y="8040696"/>
            <a:ext cx="316213" cy="306688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D05EF-4F6D-337E-FCE1-8ABB0E9F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E697-EF88-5F40-8C19-6A3A1B3576C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F0FEA-C47D-FF8A-A35E-28C169B4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AAF37-68C1-CD23-48EA-03D09824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47394" y="8763000"/>
            <a:ext cx="381516" cy="379591"/>
          </a:xfrm>
        </p:spPr>
        <p:txBody>
          <a:bodyPr/>
          <a:lstStyle/>
          <a:p>
            <a:fld id="{1ABDB07A-C8AD-6C4B-8AB7-C33F096E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9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508000" y="9245595"/>
            <a:ext cx="11988800" cy="7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b="0" cap="none">
                <a:solidFill>
                  <a:srgbClr val="606060"/>
                </a:solidFill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 flipV="1">
            <a:off x="508000" y="507999"/>
            <a:ext cx="11988800" cy="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b="0" cap="none">
                <a:solidFill>
                  <a:srgbClr val="606060"/>
                </a:solidFill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0" cap="none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8" r:id="rId5"/>
    <p:sldLayoutId id="2147483659" r:id="rId6"/>
    <p:sldLayoutId id="2147483663" r:id="rId7"/>
    <p:sldLayoutId id="2147483664" r:id="rId8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1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la.org/en/members/all/natalia-kusendova-basht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dvocacyFCN4@Protonmail.com" TargetMode="External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hangeltcnow.ca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dvocacy Commitee update"/>
          <p:cNvSpPr txBox="1">
            <a:spLocks noGrp="1"/>
          </p:cNvSpPr>
          <p:nvPr>
            <p:ph type="ctrTitle"/>
          </p:nvPr>
        </p:nvSpPr>
        <p:spPr>
          <a:xfrm>
            <a:off x="292100" y="2409092"/>
            <a:ext cx="11988800" cy="26012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CA" dirty="0"/>
              <a:t>FCN4 Regional Meeting</a:t>
            </a:r>
            <a:br>
              <a:rPr lang="en-CA" dirty="0"/>
            </a:br>
            <a:endParaRPr dirty="0"/>
          </a:p>
        </p:txBody>
      </p:sp>
      <p:sp>
        <p:nvSpPr>
          <p:cNvPr id="157" name="FCN4 Regional Meeting…"/>
          <p:cNvSpPr txBox="1">
            <a:spLocks noGrp="1"/>
          </p:cNvSpPr>
          <p:nvPr>
            <p:ph type="subTitle" sz="quarter" idx="1"/>
          </p:nvPr>
        </p:nvSpPr>
        <p:spPr>
          <a:xfrm>
            <a:off x="711200" y="5540564"/>
            <a:ext cx="11988800" cy="1051245"/>
          </a:xfrm>
          <a:prstGeom prst="rect">
            <a:avLst/>
          </a:prstGeom>
        </p:spPr>
        <p:txBody>
          <a:bodyPr>
            <a:normAutofit/>
          </a:bodyPr>
          <a:lstStyle>
            <a:lvl1pPr defTabSz="187700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CA" sz="3600" b="1" dirty="0"/>
              <a:t>May 20, 2025</a:t>
            </a:r>
            <a:endParaRPr sz="3600" b="1" dirty="0"/>
          </a:p>
        </p:txBody>
      </p:sp>
      <p:pic>
        <p:nvPicPr>
          <p:cNvPr id="158" name="page1image1778976.png" descr="page1image17789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52" y="809416"/>
            <a:ext cx="1788836" cy="141971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xt"/>
          <p:cNvSpPr txBox="1"/>
          <p:nvPr/>
        </p:nvSpPr>
        <p:spPr>
          <a:xfrm>
            <a:off x="6210300" y="4280534"/>
            <a:ext cx="152400" cy="42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160" name="Family Council Network 4 Advocacy Committed to Improving the lives of Ontario Residents in Long Term Care…"/>
          <p:cNvSpPr txBox="1"/>
          <p:nvPr/>
        </p:nvSpPr>
        <p:spPr>
          <a:xfrm>
            <a:off x="6150123" y="6643964"/>
            <a:ext cx="6487420" cy="230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3900"/>
              </a:lnSpc>
              <a:spcBef>
                <a:spcPts val="1200"/>
              </a:spcBef>
              <a:defRPr sz="2500">
                <a:solidFill>
                  <a:srgbClr val="799E1E"/>
                </a:solidFill>
              </a:defRPr>
            </a:pPr>
            <a:r>
              <a:rPr dirty="0"/>
              <a:t>Family Council Network 4 </a:t>
            </a:r>
          </a:p>
          <a:p>
            <a:pPr algn="l" defTabSz="457200">
              <a:lnSpc>
                <a:spcPts val="3900"/>
              </a:lnSpc>
              <a:spcBef>
                <a:spcPts val="1200"/>
              </a:spcBef>
              <a:defRPr sz="2500">
                <a:solidFill>
                  <a:srgbClr val="799E1E"/>
                </a:solidFill>
              </a:defRPr>
            </a:pPr>
            <a:r>
              <a:rPr dirty="0"/>
              <a:t>C</a:t>
            </a:r>
            <a:r>
              <a:rPr sz="1800" dirty="0"/>
              <a:t>ommitted to Improving the lives of Ontario Residents in Long Term Care </a:t>
            </a:r>
            <a:endParaRPr sz="1800" dirty="0">
              <a:solidFill>
                <a:srgbClr val="000000"/>
              </a:solidFill>
            </a:endParaRPr>
          </a:p>
          <a:p>
            <a:pPr algn="l" defTabSz="457200">
              <a:lnSpc>
                <a:spcPts val="3600"/>
              </a:lnSpc>
              <a:spcBef>
                <a:spcPts val="1200"/>
              </a:spcBef>
              <a:defRPr sz="1800">
                <a:solidFill>
                  <a:srgbClr val="799E1E"/>
                </a:solidFill>
              </a:defRPr>
            </a:pPr>
            <a:r>
              <a:rPr dirty="0"/>
              <a:t>www.network4longtermcareadvocacy.com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B060-1FC8-EA75-15F8-05875838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Collaboration: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1F6A6-677E-2DD2-07EF-BF348939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349500"/>
            <a:ext cx="11988800" cy="57277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Approved to participate in research on culturally sensitive food service </a:t>
            </a: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4 - year Grant / 3 provinces</a:t>
            </a: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Recruiting sites for interview – do you have residents with Black / Caribbean heritage? </a:t>
            </a:r>
          </a:p>
        </p:txBody>
      </p:sp>
    </p:spTree>
    <p:extLst>
      <p:ext uri="{BB962C8B-B14F-4D97-AF65-F5344CB8AC3E}">
        <p14:creationId xmlns:p14="http://schemas.microsoft.com/office/powerpoint/2010/main" val="19326108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704E-5B16-8DE2-59E2-49257600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8100"/>
            <a:ext cx="11988800" cy="1905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Concern: Inspections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5C8EF-F021-B3E0-7A46-34047A769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290918"/>
            <a:ext cx="11988800" cy="74720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MLTC webinar Oct 1,2024 review of process changes</a:t>
            </a: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of new inspectors and review of entire process with eye on quality / safety /each inspector to be responsible for 2 homes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Advocating for: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Standardization &amp; focus on positive sharing of practices and processes to achieve quality </a:t>
            </a:r>
          </a:p>
          <a:p>
            <a:pPr lvl="2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Fairness in penalty for repeated non-compliance</a:t>
            </a:r>
          </a:p>
          <a:p>
            <a:pPr lvl="2"/>
            <a:r>
              <a:rPr lang="en-US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Family Councils receiving reports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665794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D029ED-F56A-78B6-DE31-DF87922B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09571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Concerns: inequality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BEF09-1324-619A-6A58-E67107965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120630"/>
            <a:ext cx="11988800" cy="664237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endParaRPr lang="en-CA" sz="2600" b="0" i="0" u="sng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buNone/>
            </a:pPr>
            <a:endParaRPr lang="en-CA" sz="2600" b="0" i="0" u="sng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buNone/>
            </a:pPr>
            <a:endParaRPr lang="en-CA" sz="2600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buNone/>
            </a:pPr>
            <a:endParaRPr lang="en-CA" sz="2600" b="0" i="0" u="sng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buNone/>
            </a:pPr>
            <a:endParaRPr lang="en-CA" sz="2600" b="0" i="0" u="sng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None/>
            </a:pPr>
            <a:r>
              <a:rPr lang="en-US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Sudbury Home:  Order to stop admissions Dec 2024</a:t>
            </a:r>
            <a:endParaRPr lang="en-CA" sz="2900" b="1" i="0" u="sng" dirty="0">
              <a:solidFill>
                <a:srgbClr val="19191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600" b="0" i="0" dirty="0">
                <a:solidFill>
                  <a:srgbClr val="1919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Kusendova-Bashta</a:t>
            </a:r>
            <a:r>
              <a:rPr lang="en-CA" sz="2600" b="0" i="0" dirty="0">
                <a:solidFill>
                  <a:srgbClr val="1919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  <a:r>
              <a:rPr lang="en-CA" sz="2600" dirty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Inspectors continue to monitor closely.   </a:t>
            </a:r>
            <a:r>
              <a:rPr lang="en-CA" sz="2600" b="0" i="0" dirty="0">
                <a:solidFill>
                  <a:srgbClr val="1919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“This order will not be lifted until we are confident the home has met our standards and can keep compliance going forward”.</a:t>
            </a:r>
          </a:p>
          <a:p>
            <a:pPr algn="l"/>
            <a:r>
              <a:rPr lang="en-CA" sz="2600" b="0" i="0" dirty="0">
                <a:solidFill>
                  <a:srgbClr val="1919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Extendicare’s CAO, assured that the company is working to fix the problems, including recruiting more staff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759BA-17D2-172D-8337-6B6DF96A8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020" y="5642042"/>
            <a:ext cx="4439780" cy="3514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1569A7-6726-0682-D315-5327217A3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37" y="6186790"/>
            <a:ext cx="6923146" cy="24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79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DC3B97-696A-083F-CB6C-9E601E0B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596900"/>
            <a:ext cx="11988800" cy="1422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Concerns: Staffing &amp; retention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Progress report?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F4D5A-AFB4-1A46-FAF2-FBDE68506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buNone/>
            </a:pPr>
            <a:r>
              <a:rPr lang="en-CA" sz="960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Pillar 2: Hiring and retaining more staff (LTC Staffing Study July 2020)</a:t>
            </a:r>
          </a:p>
          <a:p>
            <a:pPr algn="l">
              <a:buNone/>
            </a:pPr>
            <a:endParaRPr lang="en-CA" sz="8000" b="0" i="0" u="none" strike="noStrike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None/>
            </a:pPr>
            <a:r>
              <a:rPr lang="en-CA" sz="9600" b="0" i="0" u="none" strike="noStrike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plan focused on six key areas of action:</a:t>
            </a:r>
          </a:p>
          <a:p>
            <a:pPr algn="l">
              <a:buFont typeface="+mj-lt"/>
              <a:buAutoNum type="arabicPeriod"/>
            </a:pPr>
            <a:r>
              <a:rPr lang="en-CA" sz="9600" b="0" i="0" u="none" strike="noStrike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increasing staffing levels</a:t>
            </a:r>
          </a:p>
          <a:p>
            <a:pPr algn="l">
              <a:buFont typeface="+mj-lt"/>
              <a:buAutoNum type="arabicPeriod"/>
            </a:pPr>
            <a:r>
              <a:rPr lang="en-CA" sz="9600" b="0" i="0" u="none" strike="noStrike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disrupting, accelerating, and increasing education and training pathways</a:t>
            </a:r>
          </a:p>
          <a:p>
            <a:pPr algn="l">
              <a:buFont typeface="+mj-lt"/>
              <a:buAutoNum type="arabicPeriod"/>
            </a:pPr>
            <a:r>
              <a:rPr lang="en-CA" sz="9600" b="0" i="0" u="none" strike="noStrike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supporting ongoing staff development</a:t>
            </a:r>
          </a:p>
          <a:p>
            <a:pPr algn="l">
              <a:buFont typeface="+mj-lt"/>
              <a:buAutoNum type="arabicPeriod"/>
            </a:pPr>
            <a:r>
              <a:rPr lang="en-CA" sz="9600" b="0" i="0" u="none" strike="noStrike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 working conditions</a:t>
            </a:r>
          </a:p>
          <a:p>
            <a:pPr algn="l">
              <a:buFont typeface="+mj-lt"/>
              <a:buAutoNum type="arabicPeriod"/>
            </a:pPr>
            <a:r>
              <a:rPr lang="en-CA" sz="9600" b="0" i="0" u="none" strike="noStrike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effective and accountable leadership</a:t>
            </a:r>
          </a:p>
          <a:p>
            <a:pPr algn="l">
              <a:buFont typeface="+mj-lt"/>
              <a:buAutoNum type="arabicPeriod"/>
            </a:pPr>
            <a:r>
              <a:rPr lang="en-CA" sz="9600" b="0" i="0" u="none" strike="noStrike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measuring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635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000B-B76E-EC7D-0088-169DECEB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AGENCY USE FOR STAFFING – A NATIONAL PROBLEM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=$9.8B SPENT 10 YRS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CAN FOR PROFIT AGENGIES BE PHASED 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5A4F3-3969-E7C1-DC3F-AEE9BE12F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3035299"/>
            <a:ext cx="11988800" cy="6886913"/>
          </a:xfrm>
        </p:spPr>
        <p:txBody>
          <a:bodyPr/>
          <a:lstStyle/>
          <a:p>
            <a:pPr algn="l" rtl="0">
              <a:spcAft>
                <a:spcPts val="2100"/>
              </a:spcAft>
              <a:buNone/>
            </a:pPr>
            <a:r>
              <a:rPr lang="en-CA" b="0" i="0" dirty="0">
                <a:solidFill>
                  <a:srgbClr val="222222"/>
                </a:solidFill>
                <a:effectLst/>
                <a:latin typeface="Radio Canada"/>
              </a:rPr>
              <a:t>"I understand the importance of phasing out agencies — and I do agree with it. But it can't be done if we don't first address the root cause of the exodus, the hemorrhage of nursing in the health-care system" </a:t>
            </a:r>
          </a:p>
          <a:p>
            <a:pPr algn="l" rtl="0">
              <a:spcAft>
                <a:spcPts val="2100"/>
              </a:spcAft>
            </a:pPr>
            <a:r>
              <a:rPr lang="en-CA" b="0" i="0" dirty="0">
                <a:solidFill>
                  <a:srgbClr val="222222"/>
                </a:solidFill>
                <a:effectLst/>
                <a:latin typeface="Radio Canada"/>
              </a:rPr>
              <a:t>"We need to stop looking at it as a shortage of nurses, and start looking at it as a </a:t>
            </a:r>
            <a:r>
              <a:rPr lang="en-CA" b="1" i="0" dirty="0">
                <a:solidFill>
                  <a:srgbClr val="222222"/>
                </a:solidFill>
                <a:effectLst/>
                <a:latin typeface="Radio Canada"/>
              </a:rPr>
              <a:t>shortage of decent working conditions</a:t>
            </a:r>
            <a:r>
              <a:rPr lang="en-CA" b="0" i="0" dirty="0">
                <a:solidFill>
                  <a:srgbClr val="222222"/>
                </a:solidFill>
                <a:effectLst/>
                <a:latin typeface="Radio Canada"/>
              </a:rPr>
              <a:t>.”</a:t>
            </a:r>
          </a:p>
          <a:p>
            <a:pPr algn="l" rtl="0">
              <a:spcAft>
                <a:spcPts val="2100"/>
              </a:spcAft>
            </a:pPr>
            <a:r>
              <a:rPr lang="en-CA" sz="2000" b="0" i="0" dirty="0">
                <a:solidFill>
                  <a:srgbClr val="54545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CBC News · 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Posted: May 12, 2025 4:00 AM EDT </a:t>
            </a:r>
            <a:endParaRPr lang="en-CA" sz="2000" b="0" i="0" dirty="0">
              <a:solidFill>
                <a:srgbClr val="22222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877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B110-A27B-FB48-D5D6-EC5E39F2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Concerns: Capacity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CE33B-F861-E809-C37D-BF7368FC8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501900"/>
            <a:ext cx="11988800" cy="6261100"/>
          </a:xfrm>
        </p:spPr>
        <p:txBody>
          <a:bodyPr>
            <a:noAutofit/>
          </a:bodyPr>
          <a:lstStyle/>
          <a:p>
            <a:r>
              <a:rPr lang="en-CA" sz="280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Progress??  Hard to do the math......</a:t>
            </a:r>
          </a:p>
          <a:p>
            <a:r>
              <a:rPr lang="en-CA" sz="2800" b="0" i="0" u="none" strike="noStrike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“As </a:t>
            </a:r>
            <a:r>
              <a:rPr lang="en-CA" sz="280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March 2024, the ministry has 110 projects open, under construction, or approved to construct for a total of </a:t>
            </a:r>
            <a:r>
              <a:rPr lang="en-CA" sz="2800" b="0" i="0" u="none" strike="noStrike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18,204 beds”</a:t>
            </a:r>
            <a:endParaRPr lang="en-CA" sz="2800" b="0" i="0" u="none" strike="noStrike" dirty="0">
              <a:solidFill>
                <a:srgbClr val="1A1A1A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280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have turned in their license due to cost to meet current standards (e.g. air conditioning)?</a:t>
            </a:r>
          </a:p>
          <a:p>
            <a:endParaRPr lang="en-CA" sz="2800" dirty="0">
              <a:solidFill>
                <a:srgbClr val="1A1A1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www.ontario.ca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/page/published-plans-and-annual-reports-2024-2025-ministry-long-term-care</a:t>
            </a:r>
          </a:p>
        </p:txBody>
      </p:sp>
    </p:spTree>
    <p:extLst>
      <p:ext uri="{BB962C8B-B14F-4D97-AF65-F5344CB8AC3E}">
        <p14:creationId xmlns:p14="http://schemas.microsoft.com/office/powerpoint/2010/main" val="414588042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8E95-8D91-7C38-9703-0ACC6368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03" y="38100"/>
            <a:ext cx="11988800" cy="1905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Good News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DF01B-BD78-C8DE-E9B6-F53BD7E3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72" y="1692613"/>
            <a:ext cx="10875524" cy="70703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A08E-F7B4-4053-1280-0EF34282F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872" y="3035300"/>
            <a:ext cx="10281056" cy="57277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280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4127-8498-FE70-B5B1-0252279F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0"/>
            <a:ext cx="11988800" cy="1905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Promising </a:t>
            </a:r>
            <a:r>
              <a:rPr lang="en-US" sz="5400" dirty="0" err="1">
                <a:solidFill>
                  <a:schemeClr val="tx1"/>
                </a:solidFill>
              </a:rPr>
              <a:t>PraCTICES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D17A6-D61B-15ED-148C-7B305A02E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731523"/>
            <a:ext cx="11988800" cy="6762346"/>
          </a:xfrm>
        </p:spPr>
        <p:txBody>
          <a:bodyPr>
            <a:normAutofit fontScale="25000" lnSpcReduction="20000"/>
          </a:bodyPr>
          <a:lstStyle/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None/>
            </a:pPr>
            <a:endParaRPr lang="en-CA" sz="7000" b="0" i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9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Ontario Health’s Local Priorities and Education and Training Funding MLTC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9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Peel Region saw improved health outcomes and a promising reduction in hospital transfers by expanding point-of-care testing (POCT) across all five of its LTC </a:t>
            </a:r>
            <a:r>
              <a:rPr lang="en-CA" sz="9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9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CA" sz="9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iagnostic tools, including hemoglobin and c-reactive protein metres, urinalysis, bladder scanners, and blood analysis systems.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9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135 long-term care staff were trained to use them.</a:t>
            </a:r>
          </a:p>
          <a:p>
            <a:pPr lvl="1"/>
            <a:r>
              <a:rPr lang="en-CA" sz="9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CA" sz="9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ollect accurate data and assess the benefits of point-of-care testing, Peel Region also developed a new system for monitoring emergency department transfers.</a:t>
            </a:r>
            <a:endParaRPr lang="en-US" sz="9600" b="0" i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en-US" sz="9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peelregion.ca</a:t>
            </a:r>
            <a:r>
              <a:rPr lang="en-US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/press-releases/point-care-testing-long-term-care-reduces-hospital-transfers</a:t>
            </a:r>
          </a:p>
          <a:p>
            <a:endParaRPr lang="en-US" sz="9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577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F2940D-DF60-3524-C993-5663136D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38" y="2509736"/>
            <a:ext cx="12230277" cy="6322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DDA34-F400-1D4E-F11F-CBB5C348679F}"/>
              </a:ext>
            </a:extLst>
          </p:cNvPr>
          <p:cNvSpPr txBox="1"/>
          <p:nvPr/>
        </p:nvSpPr>
        <p:spPr>
          <a:xfrm>
            <a:off x="1343767" y="859332"/>
            <a:ext cx="976389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small" spc="0" normalizeH="0" baseline="0" dirty="0">
                <a:ln>
                  <a:noFill/>
                </a:ln>
                <a:solidFill>
                  <a:srgbClr val="942193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Promising Practice – AI in LTC</a:t>
            </a:r>
          </a:p>
        </p:txBody>
      </p:sp>
    </p:spTree>
    <p:extLst>
      <p:ext uri="{BB962C8B-B14F-4D97-AF65-F5344CB8AC3E}">
        <p14:creationId xmlns:p14="http://schemas.microsoft.com/office/powerpoint/2010/main" val="8619330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BAB6F-27A8-6115-7AA4-964EA30D5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17" y="2948298"/>
            <a:ext cx="11352483" cy="5040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7C266-C8AC-46DF-C84B-CDD23175E37A}"/>
              </a:ext>
            </a:extLst>
          </p:cNvPr>
          <p:cNvSpPr txBox="1"/>
          <p:nvPr/>
        </p:nvSpPr>
        <p:spPr>
          <a:xfrm>
            <a:off x="2114550" y="756781"/>
            <a:ext cx="827405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small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Up Coming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June 11-12 – Presentation Networks </a:t>
            </a:r>
            <a:r>
              <a:rPr kumimoji="0" lang="en-US" sz="3600" b="1" i="0" u="none" strike="noStrike" cap="small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733430-FBFF-2505-3CBF-7488B2B583A5}"/>
              </a:ext>
            </a:extLst>
          </p:cNvPr>
          <p:cNvSpPr txBox="1"/>
          <p:nvPr/>
        </p:nvSpPr>
        <p:spPr>
          <a:xfrm>
            <a:off x="2335050" y="8312639"/>
            <a:ext cx="88694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small" spc="0" normalizeH="0" baseline="0" dirty="0">
                <a:ln>
                  <a:noFill/>
                </a:ln>
                <a:solidFill>
                  <a:srgbClr val="942193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Cathleen Edwards- manager Education</a:t>
            </a:r>
          </a:p>
        </p:txBody>
      </p:sp>
    </p:spTree>
    <p:extLst>
      <p:ext uri="{BB962C8B-B14F-4D97-AF65-F5344CB8AC3E}">
        <p14:creationId xmlns:p14="http://schemas.microsoft.com/office/powerpoint/2010/main" val="8713894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253212-5666-3494-46F3-03613E17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Family Council Network 4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28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13th</a:t>
            </a:r>
            <a:r>
              <a:rPr lang="en-US" sz="28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1" u="none" strike="noStrike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800" b="1" i="1" u="none" strike="noStrike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Zoom Meeting</a:t>
            </a:r>
            <a:r>
              <a:rPr lang="en-US" sz="2800" b="0" i="0" u="none" strike="noStrike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en-US" sz="2800" b="0" i="0" u="none" strike="noStrike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0" i="0" u="none" strike="noStrike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800" b="1" i="1" u="none" strike="noStrike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</a:t>
            </a:r>
            <a:r>
              <a:rPr lang="en-US" sz="2800" b="1" i="1" u="none" strike="noStrike" baseline="300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800" b="1" i="1" u="none" strike="noStrike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800" b="1" i="1" u="none" strike="noStrike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Meeting</a:t>
            </a:r>
            <a:r>
              <a:rPr lang="en-US" sz="1800" b="0" i="0" u="none" strike="noStrike" dirty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).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4AF20D-E620-4376-26BC-F0BE46C6E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866292"/>
            <a:ext cx="11988800" cy="6290408"/>
          </a:xfrm>
        </p:spPr>
        <p:txBody>
          <a:bodyPr/>
          <a:lstStyle/>
          <a:p>
            <a:pPr marL="495300" indent="0" algn="l">
              <a:spcAft>
                <a:spcPts val="0"/>
              </a:spcAft>
              <a:buNone/>
            </a:pPr>
            <a:r>
              <a:rPr lang="en-CA" sz="3200" b="0" i="0" u="none" strike="noStrike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place to:  </a:t>
            </a:r>
            <a:endParaRPr lang="en-CA" sz="3200" dirty="0">
              <a:solidFill>
                <a:srgbClr val="000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95300" indent="0" algn="l">
              <a:spcAft>
                <a:spcPts val="0"/>
              </a:spcAft>
              <a:buNone/>
            </a:pPr>
            <a:r>
              <a:rPr lang="en-CA" sz="3200" b="0" i="0" u="none" strike="noStrike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 … “promising / best practices” </a:t>
            </a:r>
            <a:endParaRPr lang="en-CA" sz="3200" dirty="0">
              <a:solidFill>
                <a:srgbClr val="000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95300" indent="0" algn="l">
              <a:spcAft>
                <a:spcPts val="0"/>
              </a:spcAft>
              <a:buNone/>
            </a:pPr>
            <a:r>
              <a:rPr lang="en-CA" sz="3200" b="0" i="0" u="none" strike="noStrike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Share … .....achievements, issues and concerns</a:t>
            </a:r>
            <a:endParaRPr lang="en-CA" sz="32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95300" indent="0" algn="l">
              <a:spcAft>
                <a:spcPts val="0"/>
              </a:spcAft>
              <a:buNone/>
            </a:pPr>
            <a:r>
              <a:rPr lang="en-CA" sz="3200" b="0" i="0" u="none" strike="noStrike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Discuss …... how to be effective advocates</a:t>
            </a:r>
            <a:endParaRPr lang="en-CA" sz="32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95300" indent="0" algn="l">
              <a:spcAft>
                <a:spcPts val="0"/>
              </a:spcAft>
              <a:buNone/>
            </a:pPr>
            <a:r>
              <a:rPr lang="en-CA" sz="3200" b="0" i="0" u="none" strike="noStrike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Learn …...... about common issues</a:t>
            </a:r>
            <a:endParaRPr lang="en-CA" sz="32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504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96CE-5DBA-B8E0-0C34-6C985285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WANT AD: RECRUITING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9F15-28DF-5D43-087A-3BAB7767D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 TEAM MEMBERS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Variety of skills welcomed – but mostly passionate about quality of LTC with the network to share the workload and infuse new ideas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Techie skills  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Articulate the resident needs and solutions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 an email – let’s chat</a:t>
            </a:r>
          </a:p>
        </p:txBody>
      </p:sp>
    </p:spTree>
    <p:extLst>
      <p:ext uri="{BB962C8B-B14F-4D97-AF65-F5344CB8AC3E}">
        <p14:creationId xmlns:p14="http://schemas.microsoft.com/office/powerpoint/2010/main" val="105626458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2F5CC8-E763-4486-5440-245947B4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51462"/>
            <a:ext cx="11988800" cy="2032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Suggest Topics for next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regional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85C1F-92BA-B882-0659-A64687B3EDF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08000" y="3151762"/>
            <a:ext cx="11988800" cy="4669276"/>
          </a:xfrm>
        </p:spPr>
        <p:txBody>
          <a:bodyPr>
            <a:normAutofit fontScale="92500" lnSpcReduction="10000"/>
          </a:bodyPr>
          <a:lstStyle/>
          <a:p>
            <a:r>
              <a:rPr lang="en-US" sz="4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Speaker?</a:t>
            </a:r>
          </a:p>
          <a:p>
            <a:r>
              <a:rPr lang="en-US" sz="4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Round Table Discussion of Hot Topics?</a:t>
            </a:r>
          </a:p>
          <a:p>
            <a:r>
              <a:rPr lang="en-US" sz="4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 on how to advocate strategically?</a:t>
            </a:r>
          </a:p>
          <a:p>
            <a:r>
              <a:rPr lang="en-US" sz="4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 to Face ever again?</a:t>
            </a:r>
          </a:p>
          <a:p>
            <a:endParaRPr lang="en-US" sz="4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 your promising practices that have been successful!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838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https://www.network4longtermcareadvocacy.com"/>
          <p:cNvSpPr txBox="1"/>
          <p:nvPr/>
        </p:nvSpPr>
        <p:spPr>
          <a:xfrm>
            <a:off x="759315" y="3828889"/>
            <a:ext cx="11764438" cy="125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100">
                <a:solidFill>
                  <a:srgbClr val="212121"/>
                </a:solidFill>
              </a:defRPr>
            </a:lvl1pPr>
          </a:lstStyle>
          <a:p>
            <a:endParaRPr lang="en-CA" sz="38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sz="38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www.network4longtermcareadvocacy.com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46" y="1857980"/>
            <a:ext cx="1499102" cy="118050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Updated Web page and Facebook page"/>
          <p:cNvSpPr txBox="1"/>
          <p:nvPr/>
        </p:nvSpPr>
        <p:spPr>
          <a:xfrm>
            <a:off x="1682974" y="3045068"/>
            <a:ext cx="3117327" cy="125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endParaRPr lang="en-CA" sz="38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sz="38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 page:</a:t>
            </a:r>
          </a:p>
        </p:txBody>
      </p:sp>
      <p:sp>
        <p:nvSpPr>
          <p:cNvPr id="216" name="Facebook :   Family Council Network 4"/>
          <p:cNvSpPr txBox="1"/>
          <p:nvPr/>
        </p:nvSpPr>
        <p:spPr>
          <a:xfrm>
            <a:off x="2290348" y="5389101"/>
            <a:ext cx="8520202" cy="190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ct val="120000"/>
              </a:lnSpc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endParaRPr sz="3413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20000"/>
              </a:lnSpc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1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to request  Newsletters:                      </a:t>
            </a:r>
            <a:r>
              <a:rPr sz="341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advocacyFCN4@Protonmail.com</a:t>
            </a:r>
            <a:endParaRPr lang="en-CA" sz="3413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7" name="Stay connected"/>
          <p:cNvSpPr txBox="1"/>
          <p:nvPr/>
        </p:nvSpPr>
        <p:spPr>
          <a:xfrm>
            <a:off x="4800301" y="2081433"/>
            <a:ext cx="5106297" cy="73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26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in Touch</a:t>
            </a:r>
          </a:p>
        </p:txBody>
      </p:sp>
    </p:spTree>
    <p:extLst>
      <p:ext uri="{BB962C8B-B14F-4D97-AF65-F5344CB8AC3E}">
        <p14:creationId xmlns:p14="http://schemas.microsoft.com/office/powerpoint/2010/main" val="2408816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AC9BA23-9FBA-8F95-A1F8-B48E4D333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32" y="928957"/>
            <a:ext cx="7127372" cy="322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2E63C9-1D9C-3063-9B83-4FC3A4746245}"/>
              </a:ext>
            </a:extLst>
          </p:cNvPr>
          <p:cNvSpPr txBox="1"/>
          <p:nvPr/>
        </p:nvSpPr>
        <p:spPr>
          <a:xfrm>
            <a:off x="1470756" y="4565115"/>
            <a:ext cx="9689123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Sharing your voice, issues and questions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  important!</a:t>
            </a:r>
            <a:endParaRPr kumimoji="0" lang="en-US" sz="3600" b="1" i="0" u="none" strike="noStrike" cap="small" spc="0" normalizeH="0" baseline="0" dirty="0">
              <a:ln>
                <a:noFill/>
              </a:ln>
              <a:solidFill>
                <a:srgbClr val="942193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AB268-7AAD-D355-75BD-88EAE2988645}"/>
              </a:ext>
            </a:extLst>
          </p:cNvPr>
          <p:cNvSpPr txBox="1"/>
          <p:nvPr/>
        </p:nvSpPr>
        <p:spPr>
          <a:xfrm>
            <a:off x="1283676" y="7756966"/>
            <a:ext cx="1006328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Promising Practices : Your Turn!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EA2E-A465-C2B5-2009-8DBD73C8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Your Voice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E76CC-AD4B-2E06-65E2-80BC674FE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FCN4 goal is to listen and advocate for issues most common to families in regional LTC homes 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178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A37B58-A77F-FEE1-7421-595FB3457986}"/>
              </a:ext>
            </a:extLst>
          </p:cNvPr>
          <p:cNvSpPr txBox="1"/>
          <p:nvPr/>
        </p:nvSpPr>
        <p:spPr>
          <a:xfrm>
            <a:off x="2309103" y="8071512"/>
            <a:ext cx="88181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b="0" i="0" dirty="0">
                <a:solidFill>
                  <a:srgbClr val="252525"/>
                </a:solidFill>
                <a:effectLst/>
                <a:latin typeface="Aptos" panose="020B0004020202020204" pitchFamily="34" charset="0"/>
              </a:rPr>
              <a:t>“PSWs are not just support—they are care”.</a:t>
            </a:r>
            <a:endParaRPr kumimoji="0" lang="en-US" sz="3600" b="1" i="0" u="none" strike="noStrike" cap="small" spc="0" normalizeH="0" baseline="0" dirty="0">
              <a:ln>
                <a:noFill/>
              </a:ln>
              <a:solidFill>
                <a:srgbClr val="942193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65CD9-A715-C589-6E91-260D6DDE3A57}"/>
              </a:ext>
            </a:extLst>
          </p:cNvPr>
          <p:cNvSpPr txBox="1"/>
          <p:nvPr/>
        </p:nvSpPr>
        <p:spPr>
          <a:xfrm>
            <a:off x="2966174" y="7414922"/>
            <a:ext cx="707245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small" spc="0" normalizeH="0" baseline="0" dirty="0">
                <a:ln>
                  <a:noFill/>
                </a:ln>
                <a:solidFill>
                  <a:srgbClr val="942193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PSW DAY – May19th in Ontario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A3788-1026-EC8C-F117-DF01326BF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76" y="1682088"/>
            <a:ext cx="9249647" cy="44554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A37536-65BB-20EF-07A5-A57846C14EB5}"/>
              </a:ext>
            </a:extLst>
          </p:cNvPr>
          <p:cNvSpPr txBox="1"/>
          <p:nvPr/>
        </p:nvSpPr>
        <p:spPr>
          <a:xfrm>
            <a:off x="2979991" y="466734"/>
            <a:ext cx="641361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small" spc="0" normalizeH="0" baseline="0" dirty="0">
                <a:ln>
                  <a:noFill/>
                </a:ln>
                <a:solidFill>
                  <a:srgbClr val="942193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Hug the Staff at your home </a:t>
            </a:r>
          </a:p>
        </p:txBody>
      </p:sp>
    </p:spTree>
    <p:extLst>
      <p:ext uri="{BB962C8B-B14F-4D97-AF65-F5344CB8AC3E}">
        <p14:creationId xmlns:p14="http://schemas.microsoft.com/office/powerpoint/2010/main" val="4824980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4FABEDF-C050-5BD7-2E3D-508C11222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99" y="604838"/>
            <a:ext cx="10022202" cy="854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58800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048EC1-0431-4490-1A1E-E523CCB5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616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Advocacy Team Update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F61BE-5F75-3E5F-E87E-6E223A582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714500"/>
            <a:ext cx="11988800" cy="774755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35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Champlain, Ontario North Networks, Kingston</a:t>
            </a:r>
          </a:p>
          <a:p>
            <a:pPr lvl="2">
              <a:buFont typeface="Wingdings" pitchFamily="2" charset="2"/>
              <a:buChar char="Ø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Successful meeting with LTC Minister Natalie Kusendova- Bashta in Sept 2024</a:t>
            </a:r>
          </a:p>
          <a:p>
            <a:pPr lvl="2">
              <a:buFont typeface="Wingdings" pitchFamily="2" charset="2"/>
              <a:buChar char="Ø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Requesting follow-up meeting after remaining Maternity Leave (fall 2025?): Paul Calandra is acting minister </a:t>
            </a:r>
          </a:p>
          <a:p>
            <a:pPr lvl="1">
              <a:buFont typeface="Wingdings" pitchFamily="2" charset="2"/>
              <a:buChar char="Ø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Published newsletter:  Fall 2024 &amp; May 2025</a:t>
            </a:r>
          </a:p>
          <a:p>
            <a:pPr lvl="1">
              <a:buFont typeface="Wingdings" pitchFamily="2" charset="2"/>
              <a:buChar char="Ø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Meeting Nov 2024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Webpage:  check-in for new resources and newsletters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919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B8B2C7-707F-F993-58AF-037971A80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55947"/>
              </p:ext>
            </p:extLst>
          </p:nvPr>
        </p:nvGraphicFramePr>
        <p:xfrm>
          <a:off x="685800" y="1733550"/>
          <a:ext cx="11887200" cy="746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7427">
                  <a:extLst>
                    <a:ext uri="{9D8B030D-6E8A-4147-A177-3AD203B41FA5}">
                      <a16:colId xmlns:a16="http://schemas.microsoft.com/office/drawing/2014/main" val="3575494420"/>
                    </a:ext>
                  </a:extLst>
                </a:gridCol>
                <a:gridCol w="5319773">
                  <a:extLst>
                    <a:ext uri="{9D8B030D-6E8A-4147-A177-3AD203B41FA5}">
                      <a16:colId xmlns:a16="http://schemas.microsoft.com/office/drawing/2014/main" val="544376713"/>
                    </a:ext>
                  </a:extLst>
                </a:gridCol>
              </a:tblGrid>
              <a:tr h="102980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highlight>
                            <a:srgbClr val="C0C0C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Provincial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highlight>
                            <a:srgbClr val="C0C0C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highlight>
                            <a:srgbClr val="C0C0C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Federal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502875998"/>
                  </a:ext>
                </a:extLst>
              </a:tr>
              <a:tr h="1013244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Funding that supports care hours</a:t>
                      </a:r>
                    </a:p>
                    <a:p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(Is 4 hours still accurate?)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Transfer payments </a:t>
                      </a:r>
                    </a:p>
                    <a:p>
                      <a:endParaRPr lang="en-US" sz="2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2228260312"/>
                  </a:ext>
                </a:extLst>
              </a:tr>
              <a:tr h="107574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Staffing Crisis </a:t>
                      </a:r>
                    </a:p>
                    <a:p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(living wage, agency, retention, education funding</a:t>
                      </a:r>
                      <a:r>
                        <a:rPr lang="en-US" sz="20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excessive OT)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Reciprocity health care workers 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2921083131"/>
                  </a:ext>
                </a:extLst>
              </a:tr>
              <a:tr h="138949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</a:p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(growing wait list, progress of new and redeveloped space,</a:t>
                      </a:r>
                      <a:r>
                        <a:rPr lang="en-US" sz="2000" b="1" u="non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non 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institutional builds, spousal accommodation, impact of Bill 7)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Uphold Canada Health Act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771749856"/>
                  </a:ext>
                </a:extLst>
              </a:tr>
              <a:tr h="80502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Person-centered care as a standard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Transparent collaboration gov’t.  levels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4188073814"/>
                  </a:ext>
                </a:extLst>
              </a:tr>
              <a:tr h="144749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Quality &amp; Authority</a:t>
                      </a:r>
                    </a:p>
                    <a:p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(Inspection process focus improvement, penalty consistent, operators license based on performance)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standards</a:t>
                      </a:r>
                    </a:p>
                    <a:p>
                      <a:endParaRPr lang="en-US" sz="2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300769033"/>
                  </a:ext>
                </a:extLst>
              </a:tr>
              <a:tr h="70680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What else?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What else?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28879563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362C3E-FA1D-7859-CA68-F3ABB225331E}"/>
              </a:ext>
            </a:extLst>
          </p:cNvPr>
          <p:cNvSpPr txBox="1"/>
          <p:nvPr/>
        </p:nvSpPr>
        <p:spPr>
          <a:xfrm>
            <a:off x="2079820" y="552450"/>
            <a:ext cx="7906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 election Focus of Advocacy? </a:t>
            </a:r>
          </a:p>
        </p:txBody>
      </p:sp>
    </p:spTree>
    <p:extLst>
      <p:ext uri="{BB962C8B-B14F-4D97-AF65-F5344CB8AC3E}">
        <p14:creationId xmlns:p14="http://schemas.microsoft.com/office/powerpoint/2010/main" val="336168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BB1C3-02E7-6404-03FC-7CC9E3E8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08" y="2295727"/>
            <a:ext cx="12373583" cy="5758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17B299-2AAB-AE71-C4A0-988DCEA8C914}"/>
              </a:ext>
            </a:extLst>
          </p:cNvPr>
          <p:cNvSpPr txBox="1"/>
          <p:nvPr/>
        </p:nvSpPr>
        <p:spPr>
          <a:xfrm>
            <a:off x="814815" y="8604886"/>
            <a:ext cx="514083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Posted April 30</a:t>
            </a:r>
            <a:r>
              <a:rPr lang="en-US" sz="2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Santis </a:t>
            </a:r>
            <a:endParaRPr kumimoji="0" lang="en-US" sz="2800" b="1" i="0" u="none" strike="noStrike" cap="small" spc="0" normalizeH="0" baseline="0" dirty="0">
              <a:ln>
                <a:noFill/>
              </a:ln>
              <a:solidFill>
                <a:srgbClr val="942193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7715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0F0D-2D85-E569-3AE8-AEF18C8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Collaboration: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2F53B-4457-460A-BA70-CB0433B68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CAWG - CARP Workgroup LTC (Ottawa Chapter)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webpage and blog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https://changeltcnow.ca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Monthly webinars focus on advocacy for innovative models of care that support person centered care and development of small homes.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Goal: influence to change LTC Institutional to “Home”</a:t>
            </a:r>
          </a:p>
          <a:p>
            <a:pPr lvl="1"/>
            <a:r>
              <a:rPr lang="en-US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homes currently using or implementing an innovative model of care to share your journey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66721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3">
  <a:themeElements>
    <a:clrScheme name="New_Template3">
      <a:dk1>
        <a:srgbClr val="739473"/>
      </a:dk1>
      <a:lt1>
        <a:srgbClr val="942193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small" spc="0" normalizeH="0" baseline="0">
            <a:ln>
              <a:noFill/>
            </a:ln>
            <a:solidFill>
              <a:srgbClr val="942193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small" spc="0" normalizeH="0" baseline="0">
            <a:ln>
              <a:noFill/>
            </a:ln>
            <a:solidFill>
              <a:srgbClr val="942193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1006</Words>
  <Application>Microsoft Macintosh PowerPoint</Application>
  <PresentationFormat>Custom</PresentationFormat>
  <Paragraphs>132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Gill Sans</vt:lpstr>
      <vt:lpstr>Helvetica Neue</vt:lpstr>
      <vt:lpstr>Radio Canada</vt:lpstr>
      <vt:lpstr>Verdana</vt:lpstr>
      <vt:lpstr>Wingdings</vt:lpstr>
      <vt:lpstr>New_Template3</vt:lpstr>
      <vt:lpstr>FCN4 Regional Meeting </vt:lpstr>
      <vt:lpstr>Family Council Network 4 13th   Zoom Meeting   58th Regional Meeting).</vt:lpstr>
      <vt:lpstr>Your Voice is important</vt:lpstr>
      <vt:lpstr>PowerPoint Presentation</vt:lpstr>
      <vt:lpstr>PowerPoint Presentation</vt:lpstr>
      <vt:lpstr>Advocacy Team Update</vt:lpstr>
      <vt:lpstr>PowerPoint Presentation</vt:lpstr>
      <vt:lpstr>PowerPoint Presentation</vt:lpstr>
      <vt:lpstr>Collaboration: Networks</vt:lpstr>
      <vt:lpstr>Collaboration: Research</vt:lpstr>
      <vt:lpstr>Concern: Inspections</vt:lpstr>
      <vt:lpstr>Concerns: inequality</vt:lpstr>
      <vt:lpstr>Concerns: Staffing &amp; retention Progress report?</vt:lpstr>
      <vt:lpstr>AGENCY USE FOR STAFFING – A NATIONAL PROBLEM  =$9.8B SPENT 10 YRS CAN FOR PROFIT AGENGIES BE PHASED OUT?</vt:lpstr>
      <vt:lpstr>Concerns: Capacity</vt:lpstr>
      <vt:lpstr>Good News </vt:lpstr>
      <vt:lpstr>Promising PraCTICES</vt:lpstr>
      <vt:lpstr>PowerPoint Presentation</vt:lpstr>
      <vt:lpstr>PowerPoint Presentation</vt:lpstr>
      <vt:lpstr>WANT AD: RECRUITING </vt:lpstr>
      <vt:lpstr>Suggest Topics for next  regional meeting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Committee Report </dc:title>
  <cp:lastModifiedBy>Carol Dueck</cp:lastModifiedBy>
  <cp:revision>105</cp:revision>
  <dcterms:modified xsi:type="dcterms:W3CDTF">2025-05-20T12:22:09Z</dcterms:modified>
</cp:coreProperties>
</file>