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308" r:id="rId3"/>
    <p:sldId id="324" r:id="rId4"/>
    <p:sldId id="326" r:id="rId5"/>
    <p:sldId id="274" r:id="rId6"/>
    <p:sldId id="286" r:id="rId7"/>
    <p:sldId id="327" r:id="rId8"/>
    <p:sldId id="328" r:id="rId9"/>
    <p:sldId id="329" r:id="rId10"/>
    <p:sldId id="330" r:id="rId11"/>
    <p:sldId id="331"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700"/>
    <a:srgbClr val="E57B35"/>
    <a:srgbClr val="FF619E"/>
    <a:srgbClr val="FF6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06060"/>
        </a:fontRef>
        <a:srgbClr val="606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AE0"/>
          </a:solidFill>
        </a:fill>
      </a:tcStyle>
    </a:wholeTbl>
    <a:band2H>
      <a:tcTxStyle/>
      <a:tcStyle>
        <a:tcBdr/>
        <a:fill>
          <a:solidFill>
            <a:srgbClr val="EBED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0D3"/>
          </a:solidFill>
        </a:fill>
      </a:tcStyle>
    </a:wholeTbl>
    <a:band2H>
      <a:tcTxStyle/>
      <a:tcStyle>
        <a:tcBdr/>
        <a:fill>
          <a:solidFill>
            <a:srgbClr val="EFF0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606060"/>
        </a:fontRef>
        <a:srgbClr val="606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6DD"/>
          </a:solidFill>
        </a:fill>
      </a:tcStyle>
    </a:wholeTbl>
    <a:band2H>
      <a:tcTxStyle/>
      <a:tcStyle>
        <a:tcBdr/>
        <a:fill>
          <a:solidFill>
            <a:srgbClr val="ECEC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606060"/>
        </a:fontRef>
        <a:srgbClr val="606060"/>
      </a:tcTxStyle>
      <a:tcStyle>
        <a:tcBdr>
          <a:left>
            <a:ln w="12700" cap="flat">
              <a:noFill/>
              <a:miter lim="400000"/>
            </a:ln>
          </a:left>
          <a:right>
            <a:ln w="12700" cap="flat">
              <a:noFill/>
              <a:miter lim="400000"/>
            </a:ln>
          </a:right>
          <a:top>
            <a:ln w="50800" cap="flat">
              <a:solidFill>
                <a:srgbClr val="606060"/>
              </a:solidFill>
              <a:prstDash val="solid"/>
              <a:round/>
            </a:ln>
          </a:top>
          <a:bottom>
            <a:ln w="25400" cap="flat">
              <a:solidFill>
                <a:srgbClr val="60606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606060"/>
              </a:solidFill>
              <a:prstDash val="solid"/>
              <a:round/>
            </a:ln>
          </a:top>
          <a:bottom>
            <a:ln w="25400" cap="flat">
              <a:solidFill>
                <a:srgbClr val="60606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606060"/>
        </a:fontRef>
        <a:srgbClr val="60606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606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606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6060"/>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606060"/>
              </a:solidFill>
              <a:prstDash val="solid"/>
              <a:round/>
            </a:ln>
          </a:left>
          <a:right>
            <a:ln w="12700" cap="flat">
              <a:solidFill>
                <a:srgbClr val="606060"/>
              </a:solidFill>
              <a:prstDash val="solid"/>
              <a:round/>
            </a:ln>
          </a:right>
          <a:top>
            <a:ln w="12700" cap="flat">
              <a:solidFill>
                <a:srgbClr val="606060"/>
              </a:solidFill>
              <a:prstDash val="solid"/>
              <a:round/>
            </a:ln>
          </a:top>
          <a:bottom>
            <a:ln w="12700" cap="flat">
              <a:solidFill>
                <a:srgbClr val="606060"/>
              </a:solidFill>
              <a:prstDash val="solid"/>
              <a:round/>
            </a:ln>
          </a:bottom>
          <a:insideH>
            <a:ln w="12700" cap="flat">
              <a:solidFill>
                <a:srgbClr val="606060"/>
              </a:solidFill>
              <a:prstDash val="solid"/>
              <a:round/>
            </a:ln>
          </a:insideH>
          <a:insideV>
            <a:ln w="12700" cap="flat">
              <a:solidFill>
                <a:srgbClr val="606060"/>
              </a:solidFill>
              <a:prstDash val="solid"/>
              <a:round/>
            </a:ln>
          </a:insideV>
        </a:tcBdr>
        <a:fill>
          <a:solidFill>
            <a:srgbClr val="606060">
              <a:alpha val="20000"/>
            </a:srgbClr>
          </a:solidFill>
        </a:fill>
      </a:tcStyle>
    </a:wholeTbl>
    <a:band2H>
      <a:tcTxStyle/>
      <a:tcStyle>
        <a:tcBdr/>
        <a:fill>
          <a:solidFill>
            <a:srgbClr val="FFFFFF"/>
          </a:solidFill>
        </a:fill>
      </a:tcStyle>
    </a:band2H>
    <a:firstCol>
      <a:tcTxStyle b="on" i="off">
        <a:fontRef idx="minor">
          <a:srgbClr val="606060"/>
        </a:fontRef>
        <a:srgbClr val="606060"/>
      </a:tcTxStyle>
      <a:tcStyle>
        <a:tcBdr>
          <a:left>
            <a:ln w="12700" cap="flat">
              <a:solidFill>
                <a:srgbClr val="606060"/>
              </a:solidFill>
              <a:prstDash val="solid"/>
              <a:round/>
            </a:ln>
          </a:left>
          <a:right>
            <a:ln w="12700" cap="flat">
              <a:solidFill>
                <a:srgbClr val="606060"/>
              </a:solidFill>
              <a:prstDash val="solid"/>
              <a:round/>
            </a:ln>
          </a:right>
          <a:top>
            <a:ln w="12700" cap="flat">
              <a:solidFill>
                <a:srgbClr val="606060"/>
              </a:solidFill>
              <a:prstDash val="solid"/>
              <a:round/>
            </a:ln>
          </a:top>
          <a:bottom>
            <a:ln w="12700" cap="flat">
              <a:solidFill>
                <a:srgbClr val="606060"/>
              </a:solidFill>
              <a:prstDash val="solid"/>
              <a:round/>
            </a:ln>
          </a:bottom>
          <a:insideH>
            <a:ln w="12700" cap="flat">
              <a:solidFill>
                <a:srgbClr val="606060"/>
              </a:solidFill>
              <a:prstDash val="solid"/>
              <a:round/>
            </a:ln>
          </a:insideH>
          <a:insideV>
            <a:ln w="12700" cap="flat">
              <a:solidFill>
                <a:srgbClr val="606060"/>
              </a:solidFill>
              <a:prstDash val="solid"/>
              <a:round/>
            </a:ln>
          </a:insideV>
        </a:tcBdr>
        <a:fill>
          <a:solidFill>
            <a:srgbClr val="606060">
              <a:alpha val="20000"/>
            </a:srgbClr>
          </a:solidFill>
        </a:fill>
      </a:tcStyle>
    </a:firstCol>
    <a:lastRow>
      <a:tcTxStyle b="on" i="off">
        <a:fontRef idx="minor">
          <a:srgbClr val="606060"/>
        </a:fontRef>
        <a:srgbClr val="606060"/>
      </a:tcTxStyle>
      <a:tcStyle>
        <a:tcBdr>
          <a:left>
            <a:ln w="12700" cap="flat">
              <a:solidFill>
                <a:srgbClr val="606060"/>
              </a:solidFill>
              <a:prstDash val="solid"/>
              <a:round/>
            </a:ln>
          </a:left>
          <a:right>
            <a:ln w="12700" cap="flat">
              <a:solidFill>
                <a:srgbClr val="606060"/>
              </a:solidFill>
              <a:prstDash val="solid"/>
              <a:round/>
            </a:ln>
          </a:right>
          <a:top>
            <a:ln w="50800" cap="flat">
              <a:solidFill>
                <a:srgbClr val="606060"/>
              </a:solidFill>
              <a:prstDash val="solid"/>
              <a:round/>
            </a:ln>
          </a:top>
          <a:bottom>
            <a:ln w="12700" cap="flat">
              <a:solidFill>
                <a:srgbClr val="606060"/>
              </a:solidFill>
              <a:prstDash val="solid"/>
              <a:round/>
            </a:ln>
          </a:bottom>
          <a:insideH>
            <a:ln w="12700" cap="flat">
              <a:solidFill>
                <a:srgbClr val="606060"/>
              </a:solidFill>
              <a:prstDash val="solid"/>
              <a:round/>
            </a:ln>
          </a:insideH>
          <a:insideV>
            <a:ln w="12700" cap="flat">
              <a:solidFill>
                <a:srgbClr val="606060"/>
              </a:solidFill>
              <a:prstDash val="solid"/>
              <a:round/>
            </a:ln>
          </a:insideV>
        </a:tcBdr>
        <a:fill>
          <a:noFill/>
        </a:fill>
      </a:tcStyle>
    </a:lastRow>
    <a:firstRow>
      <a:tcTxStyle b="on" i="off">
        <a:fontRef idx="minor">
          <a:srgbClr val="606060"/>
        </a:fontRef>
        <a:srgbClr val="606060"/>
      </a:tcTxStyle>
      <a:tcStyle>
        <a:tcBdr>
          <a:left>
            <a:ln w="12700" cap="flat">
              <a:solidFill>
                <a:srgbClr val="606060"/>
              </a:solidFill>
              <a:prstDash val="solid"/>
              <a:round/>
            </a:ln>
          </a:left>
          <a:right>
            <a:ln w="12700" cap="flat">
              <a:solidFill>
                <a:srgbClr val="606060"/>
              </a:solidFill>
              <a:prstDash val="solid"/>
              <a:round/>
            </a:ln>
          </a:right>
          <a:top>
            <a:ln w="12700" cap="flat">
              <a:solidFill>
                <a:srgbClr val="606060"/>
              </a:solidFill>
              <a:prstDash val="solid"/>
              <a:round/>
            </a:ln>
          </a:top>
          <a:bottom>
            <a:ln w="25400" cap="flat">
              <a:solidFill>
                <a:srgbClr val="606060"/>
              </a:solidFill>
              <a:prstDash val="solid"/>
              <a:round/>
            </a:ln>
          </a:bottom>
          <a:insideH>
            <a:ln w="12700" cap="flat">
              <a:solidFill>
                <a:srgbClr val="606060"/>
              </a:solidFill>
              <a:prstDash val="solid"/>
              <a:round/>
            </a:ln>
          </a:insideH>
          <a:insideV>
            <a:ln w="12700" cap="flat">
              <a:solidFill>
                <a:srgbClr val="60606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588"/>
  </p:normalViewPr>
  <p:slideViewPr>
    <p:cSldViewPr snapToGrid="0" snapToObjects="1" showGuides="1">
      <p:cViewPr varScale="1">
        <p:scale>
          <a:sx n="75" d="100"/>
          <a:sy n="75" d="100"/>
        </p:scale>
        <p:origin x="1528" y="176"/>
      </p:cViewPr>
      <p:guideLst>
        <p:guide orient="horz" pos="3072"/>
        <p:guide pos="409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Line"/>
          <p:cNvSpPr/>
          <p:nvPr/>
        </p:nvSpPr>
        <p:spPr>
          <a:xfrm>
            <a:off x="508000" y="5181600"/>
            <a:ext cx="11988800" cy="0"/>
          </a:xfrm>
          <a:prstGeom prst="line">
            <a:avLst/>
          </a:prstGeom>
          <a:ln w="12700">
            <a:solidFill>
              <a:srgbClr val="444444">
                <a:alpha val="30000"/>
              </a:srgbClr>
            </a:solidFill>
            <a:miter lim="400000"/>
          </a:ln>
        </p:spPr>
        <p:txBody>
          <a:bodyPr lIns="45718" tIns="45718" rIns="45718" bIns="45718"/>
          <a:lstStyle/>
          <a:p>
            <a:pPr>
              <a:defRPr b="0" cap="none">
                <a:solidFill>
                  <a:srgbClr val="606060"/>
                </a:solidFill>
              </a:defRPr>
            </a:pPr>
            <a:endParaRPr/>
          </a:p>
        </p:txBody>
      </p:sp>
      <p:sp>
        <p:nvSpPr>
          <p:cNvPr id="14" name="Title Text"/>
          <p:cNvSpPr txBox="1">
            <a:spLocks noGrp="1"/>
          </p:cNvSpPr>
          <p:nvPr>
            <p:ph type="title"/>
          </p:nvPr>
        </p:nvSpPr>
        <p:spPr>
          <a:xfrm>
            <a:off x="508000" y="3009900"/>
            <a:ext cx="11988800" cy="2032000"/>
          </a:xfrm>
          <a:prstGeom prst="rect">
            <a:avLst/>
          </a:prstGeom>
        </p:spPr>
        <p:txBody>
          <a:bodyPr anchor="b"/>
          <a:lstStyle/>
          <a:p>
            <a:r>
              <a:t>Title Text</a:t>
            </a:r>
          </a:p>
        </p:txBody>
      </p:sp>
      <p:sp>
        <p:nvSpPr>
          <p:cNvPr id="15" name="Body Level One…"/>
          <p:cNvSpPr txBox="1">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F6F8FC"/>
            </a:gs>
            <a:gs pos="74000">
              <a:srgbClr val="ABC0E4"/>
            </a:gs>
            <a:gs pos="83000">
              <a:srgbClr val="ABC0E4"/>
            </a:gs>
            <a:gs pos="100000">
              <a:srgbClr val="C7D5ED"/>
            </a:gs>
          </a:gsLst>
          <a:lin ang="5400000" scaled="0"/>
        </a:gradFill>
        <a:effectLst/>
      </p:bgPr>
    </p:bg>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894078" y="1608665"/>
            <a:ext cx="11216643" cy="1413936"/>
          </a:xfrm>
          <a:prstGeom prst="rect">
            <a:avLst/>
          </a:prstGeom>
        </p:spPr>
        <p:txBody>
          <a:bodyPr lIns="48766" tIns="48766" rIns="48766" bIns="48766"/>
          <a:lstStyle>
            <a:lvl1pPr defTabSz="1300480">
              <a:defRPr sz="6200" cap="none">
                <a:solidFill>
                  <a:srgbClr val="000000"/>
                </a:solidFill>
                <a:latin typeface="Calibri Light"/>
                <a:ea typeface="Calibri Light"/>
                <a:cs typeface="Calibri Light"/>
                <a:sym typeface="Calibri Light"/>
              </a:defRPr>
            </a:lvl1pPr>
          </a:lstStyle>
          <a:p>
            <a:r>
              <a:t>Title Text</a:t>
            </a:r>
          </a:p>
        </p:txBody>
      </p:sp>
      <p:sp>
        <p:nvSpPr>
          <p:cNvPr id="146" name="Body Level One…"/>
          <p:cNvSpPr txBox="1">
            <a:spLocks noGrp="1"/>
          </p:cNvSpPr>
          <p:nvPr>
            <p:ph type="body" idx="1"/>
          </p:nvPr>
        </p:nvSpPr>
        <p:spPr>
          <a:xfrm>
            <a:off x="894078" y="3166533"/>
            <a:ext cx="11216643" cy="4641429"/>
          </a:xfrm>
          <a:prstGeom prst="rect">
            <a:avLst/>
          </a:prstGeom>
        </p:spPr>
        <p:txBody>
          <a:bodyPr lIns="48766" tIns="48766" rIns="48766" bIns="48766" anchor="t"/>
          <a:lstStyle>
            <a:lvl1pPr marL="310241" indent="-310241" defTabSz="1300480">
              <a:lnSpc>
                <a:spcPct val="90000"/>
              </a:lnSpc>
              <a:spcBef>
                <a:spcPts val="1400"/>
              </a:spcBef>
              <a:buSzPct val="100000"/>
              <a:buFont typeface="Arial"/>
              <a:buChar char="•"/>
              <a:defRPr sz="3800">
                <a:solidFill>
                  <a:srgbClr val="000000"/>
                </a:solidFill>
                <a:latin typeface="Calibri"/>
                <a:ea typeface="Calibri"/>
                <a:cs typeface="Calibri"/>
                <a:sym typeface="Calibri"/>
              </a:defRPr>
            </a:lvl1pPr>
            <a:lvl2pPr marL="819150" indent="-361950" defTabSz="1300480">
              <a:lnSpc>
                <a:spcPct val="90000"/>
              </a:lnSpc>
              <a:spcBef>
                <a:spcPts val="1400"/>
              </a:spcBef>
              <a:buSzPct val="100000"/>
              <a:buFont typeface="Arial"/>
              <a:buChar char="•"/>
              <a:defRPr sz="3800">
                <a:solidFill>
                  <a:srgbClr val="000000"/>
                </a:solidFill>
                <a:latin typeface="Calibri"/>
                <a:ea typeface="Calibri"/>
                <a:cs typeface="Calibri"/>
                <a:sym typeface="Calibri"/>
              </a:defRPr>
            </a:lvl2pPr>
            <a:lvl3pPr marL="1348738" indent="-434338" defTabSz="1300480">
              <a:lnSpc>
                <a:spcPct val="90000"/>
              </a:lnSpc>
              <a:spcBef>
                <a:spcPts val="1400"/>
              </a:spcBef>
              <a:buSzPct val="100000"/>
              <a:buFont typeface="Arial"/>
              <a:buChar char="•"/>
              <a:defRPr sz="3800">
                <a:solidFill>
                  <a:srgbClr val="000000"/>
                </a:solidFill>
                <a:latin typeface="Calibri"/>
                <a:ea typeface="Calibri"/>
                <a:cs typeface="Calibri"/>
                <a:sym typeface="Calibri"/>
              </a:defRPr>
            </a:lvl3pPr>
            <a:lvl4pPr marL="1854200" indent="-482600" defTabSz="1300480">
              <a:lnSpc>
                <a:spcPct val="90000"/>
              </a:lnSpc>
              <a:spcBef>
                <a:spcPts val="1400"/>
              </a:spcBef>
              <a:buSzPct val="100000"/>
              <a:buFont typeface="Arial"/>
              <a:buChar char="•"/>
              <a:defRPr sz="3800">
                <a:solidFill>
                  <a:srgbClr val="000000"/>
                </a:solidFill>
                <a:latin typeface="Calibri"/>
                <a:ea typeface="Calibri"/>
                <a:cs typeface="Calibri"/>
                <a:sym typeface="Calibri"/>
              </a:defRPr>
            </a:lvl4pPr>
            <a:lvl5pPr marL="2311400" indent="-482600" defTabSz="1300480">
              <a:lnSpc>
                <a:spcPct val="90000"/>
              </a:lnSpc>
              <a:spcBef>
                <a:spcPts val="1400"/>
              </a:spcBef>
              <a:buSzPct val="100000"/>
              <a:buFont typeface="Arial"/>
              <a:buChar char="•"/>
              <a:defRPr sz="38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94508" y="8040696"/>
            <a:ext cx="316213" cy="306688"/>
          </a:xfrm>
          <a:prstGeom prst="rect">
            <a:avLst/>
          </a:prstGeom>
        </p:spPr>
        <p:txBody>
          <a:bodyPr lIns="48766" tIns="48766" rIns="48766" bIns="48766" anchor="ctr"/>
          <a:lstStyle>
            <a:lvl1pPr algn="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Image"/>
          <p:cNvSpPr>
            <a:spLocks noGrp="1"/>
          </p:cNvSpPr>
          <p:nvPr>
            <p:ph type="pic" idx="21"/>
          </p:nvPr>
        </p:nvSpPr>
        <p:spPr>
          <a:xfrm>
            <a:off x="622300" y="101600"/>
            <a:ext cx="11760200" cy="7840134"/>
          </a:xfrm>
          <a:prstGeom prst="rect">
            <a:avLst/>
          </a:prstGeom>
        </p:spPr>
        <p:txBody>
          <a:bodyPr lIns="91439" tIns="45719" rIns="91439" bIns="45719" anchor="t">
            <a:noAutofit/>
          </a:bodyPr>
          <a:lstStyle/>
          <a:p>
            <a:endParaRPr/>
          </a:p>
        </p:txBody>
      </p:sp>
      <p:sp>
        <p:nvSpPr>
          <p:cNvPr id="24" name="Title Text"/>
          <p:cNvSpPr txBox="1">
            <a:spLocks noGrp="1"/>
          </p:cNvSpPr>
          <p:nvPr>
            <p:ph type="title"/>
          </p:nvPr>
        </p:nvSpPr>
        <p:spPr>
          <a:xfrm>
            <a:off x="508000" y="7099300"/>
            <a:ext cx="11988800" cy="1117600"/>
          </a:xfrm>
          <a:prstGeom prst="rect">
            <a:avLst/>
          </a:prstGeom>
        </p:spPr>
        <p:txBody>
          <a:bodyPr anchor="b"/>
          <a:lstStyle/>
          <a:p>
            <a:r>
              <a:t>Title Text</a:t>
            </a:r>
          </a:p>
        </p:txBody>
      </p:sp>
      <p:sp>
        <p:nvSpPr>
          <p:cNvPr id="25" name="Body Level One…"/>
          <p:cNvSpPr txBox="1">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2" name="Line"/>
          <p:cNvSpPr/>
          <p:nvPr/>
        </p:nvSpPr>
        <p:spPr>
          <a:xfrm>
            <a:off x="508000" y="2578100"/>
            <a:ext cx="11988800" cy="0"/>
          </a:xfrm>
          <a:prstGeom prst="line">
            <a:avLst/>
          </a:prstGeom>
          <a:ln w="12700">
            <a:solidFill>
              <a:srgbClr val="444444">
                <a:alpha val="30000"/>
              </a:srgbClr>
            </a:solidFill>
            <a:miter lim="400000"/>
          </a:ln>
        </p:spPr>
        <p:txBody>
          <a:bodyPr lIns="45718" tIns="45718" rIns="45718" bIns="45718"/>
          <a:lstStyle/>
          <a:p>
            <a:pPr>
              <a:defRPr b="0" cap="none">
                <a:solidFill>
                  <a:srgbClr val="606060"/>
                </a:solidFill>
              </a:defRPr>
            </a:pPr>
            <a:endParaRPr/>
          </a:p>
        </p:txBody>
      </p:sp>
      <p:sp>
        <p:nvSpPr>
          <p:cNvPr id="63" name="Line"/>
          <p:cNvSpPr/>
          <p:nvPr/>
        </p:nvSpPr>
        <p:spPr>
          <a:xfrm flipV="1">
            <a:off x="508000" y="9245595"/>
            <a:ext cx="11988800" cy="7"/>
          </a:xfrm>
          <a:prstGeom prst="line">
            <a:avLst/>
          </a:prstGeom>
          <a:ln w="76200">
            <a:solidFill>
              <a:srgbClr val="444444">
                <a:alpha val="30000"/>
              </a:srgbClr>
            </a:solidFill>
            <a:miter lim="400000"/>
          </a:ln>
        </p:spPr>
        <p:txBody>
          <a:bodyPr lIns="45718" tIns="45718" rIns="45718" bIns="45718"/>
          <a:lstStyle/>
          <a:p>
            <a:pPr>
              <a:defRPr b="0" cap="none">
                <a:solidFill>
                  <a:srgbClr val="606060"/>
                </a:solidFill>
              </a:defRPr>
            </a:pPr>
            <a:endParaRPr/>
          </a:p>
        </p:txBody>
      </p:sp>
      <p:sp>
        <p:nvSpPr>
          <p:cNvPr id="64" name="Line"/>
          <p:cNvSpPr/>
          <p:nvPr/>
        </p:nvSpPr>
        <p:spPr>
          <a:xfrm flipV="1">
            <a:off x="508000" y="507999"/>
            <a:ext cx="11988800" cy="2"/>
          </a:xfrm>
          <a:prstGeom prst="line">
            <a:avLst/>
          </a:prstGeom>
          <a:ln w="12700">
            <a:solidFill>
              <a:srgbClr val="444444">
                <a:alpha val="30000"/>
              </a:srgbClr>
            </a:solidFill>
            <a:miter lim="400000"/>
          </a:ln>
        </p:spPr>
        <p:txBody>
          <a:bodyPr lIns="45718" tIns="45718" rIns="45718" bIns="45718"/>
          <a:lstStyle/>
          <a:p>
            <a:pPr>
              <a:defRPr b="0" cap="none">
                <a:solidFill>
                  <a:srgbClr val="606060"/>
                </a:solidFill>
              </a:defRPr>
            </a:pPr>
            <a:endParaRPr/>
          </a:p>
        </p:txBody>
      </p:sp>
      <p:sp>
        <p:nvSpPr>
          <p:cNvPr id="65" name="Title Text"/>
          <p:cNvSpPr txBox="1">
            <a:spLocks noGrp="1"/>
          </p:cNvSpPr>
          <p:nvPr>
            <p:ph type="title"/>
          </p:nvPr>
        </p:nvSpPr>
        <p:spPr>
          <a:xfrm>
            <a:off x="508000" y="596900"/>
            <a:ext cx="11988800" cy="1905000"/>
          </a:xfrm>
          <a:prstGeom prst="rect">
            <a:avLst/>
          </a:prstGeom>
        </p:spPr>
        <p:txBody>
          <a:bodyPr/>
          <a:lstStyle/>
          <a:p>
            <a:r>
              <a:t>Title Text</a:t>
            </a:r>
          </a:p>
        </p:txBody>
      </p:sp>
      <p:sp>
        <p:nvSpPr>
          <p:cNvPr id="66" name="Body Level One…"/>
          <p:cNvSpPr txBox="1">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5" name="Image"/>
          <p:cNvSpPr>
            <a:spLocks noGrp="1"/>
          </p:cNvSpPr>
          <p:nvPr>
            <p:ph type="pic" sz="quarter" idx="21"/>
          </p:nvPr>
        </p:nvSpPr>
        <p:spPr>
          <a:xfrm>
            <a:off x="6642100" y="914400"/>
            <a:ext cx="5727700" cy="3820456"/>
          </a:xfrm>
          <a:prstGeom prst="rect">
            <a:avLst/>
          </a:prstGeom>
        </p:spPr>
        <p:txBody>
          <a:bodyPr lIns="91439" tIns="45719" rIns="91439" bIns="45719" anchor="t">
            <a:noAutofit/>
          </a:bodyPr>
          <a:lstStyle/>
          <a:p>
            <a:endParaRPr/>
          </a:p>
        </p:txBody>
      </p:sp>
      <p:sp>
        <p:nvSpPr>
          <p:cNvPr id="96" name="Image"/>
          <p:cNvSpPr>
            <a:spLocks noGrp="1"/>
          </p:cNvSpPr>
          <p:nvPr>
            <p:ph type="pic" sz="quarter" idx="22"/>
          </p:nvPr>
        </p:nvSpPr>
        <p:spPr>
          <a:xfrm>
            <a:off x="6654800" y="4851400"/>
            <a:ext cx="5753100" cy="3835400"/>
          </a:xfrm>
          <a:prstGeom prst="rect">
            <a:avLst/>
          </a:prstGeom>
        </p:spPr>
        <p:txBody>
          <a:bodyPr lIns="91439" tIns="45719" rIns="91439" bIns="45719" anchor="t">
            <a:noAutofit/>
          </a:bodyPr>
          <a:lstStyle/>
          <a:p>
            <a:endParaRPr/>
          </a:p>
        </p:txBody>
      </p:sp>
      <p:sp>
        <p:nvSpPr>
          <p:cNvPr id="97" name="Image"/>
          <p:cNvSpPr>
            <a:spLocks noGrp="1"/>
          </p:cNvSpPr>
          <p:nvPr>
            <p:ph type="pic" sz="half" idx="23"/>
          </p:nvPr>
        </p:nvSpPr>
        <p:spPr>
          <a:xfrm>
            <a:off x="622300" y="584200"/>
            <a:ext cx="5575300" cy="8325606"/>
          </a:xfrm>
          <a:prstGeom prst="rect">
            <a:avLst/>
          </a:prstGeom>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Body Level One…"/>
          <p:cNvSpPr txBox="1">
            <a:spLocks noGrp="1"/>
          </p:cNvSpPr>
          <p:nvPr>
            <p:ph type="body" sz="quarter" idx="1"/>
          </p:nvPr>
        </p:nvSpPr>
        <p:spPr>
          <a:xfrm>
            <a:off x="508000" y="5918200"/>
            <a:ext cx="11988800" cy="533400"/>
          </a:xfrm>
          <a:prstGeom prst="rect">
            <a:avLst/>
          </a:prstGeom>
        </p:spPr>
        <p:txBody>
          <a:bodyPr anchor="t"/>
          <a:lstStyle>
            <a:lvl1pPr marL="0" indent="0" algn="ctr">
              <a:lnSpc>
                <a:spcPct val="140000"/>
              </a:lnSpc>
              <a:spcBef>
                <a:spcPts val="0"/>
              </a:spcBef>
              <a:buSzTx/>
              <a:buNone/>
              <a:defRPr sz="3000" i="1">
                <a:solidFill>
                  <a:srgbClr val="9D9D9D"/>
                </a:solidFill>
              </a:defRPr>
            </a:lvl1pPr>
            <a:lvl2pPr marL="788892" indent="-369792" algn="ctr">
              <a:lnSpc>
                <a:spcPct val="140000"/>
              </a:lnSpc>
              <a:spcBef>
                <a:spcPts val="0"/>
              </a:spcBef>
              <a:buBlip>
                <a:blip r:embed="rId2"/>
              </a:buBlip>
              <a:defRPr sz="3000" i="1">
                <a:solidFill>
                  <a:srgbClr val="9D9D9D"/>
                </a:solidFill>
              </a:defRPr>
            </a:lvl2pPr>
            <a:lvl3pPr marL="1207993" indent="-369793" algn="ctr">
              <a:lnSpc>
                <a:spcPct val="140000"/>
              </a:lnSpc>
              <a:spcBef>
                <a:spcPts val="0"/>
              </a:spcBef>
              <a:buBlip>
                <a:blip r:embed="rId2"/>
              </a:buBlip>
              <a:defRPr sz="3000" i="1">
                <a:solidFill>
                  <a:srgbClr val="9D9D9D"/>
                </a:solidFill>
              </a:defRPr>
            </a:lvl3pPr>
            <a:lvl4pPr marL="1627094" indent="-369793" algn="ctr">
              <a:lnSpc>
                <a:spcPct val="140000"/>
              </a:lnSpc>
              <a:spcBef>
                <a:spcPts val="0"/>
              </a:spcBef>
              <a:buBlip>
                <a:blip r:embed="rId2"/>
              </a:buBlip>
              <a:defRPr sz="3000" i="1">
                <a:solidFill>
                  <a:srgbClr val="9D9D9D"/>
                </a:solidFill>
              </a:defRPr>
            </a:lvl4pPr>
            <a:lvl5pPr marL="2046194" indent="-369794" algn="ctr">
              <a:lnSpc>
                <a:spcPct val="140000"/>
              </a:lnSpc>
              <a:spcBef>
                <a:spcPts val="0"/>
              </a:spcBef>
              <a:buBlip>
                <a:blip r:embed="rId2"/>
              </a:buBlip>
              <a:defRPr sz="3000" i="1">
                <a:solidFill>
                  <a:srgbClr val="9D9D9D"/>
                </a:solidFill>
              </a:defRPr>
            </a:lvl5pPr>
          </a:lstStyle>
          <a:p>
            <a:r>
              <a:t>Body Level One</a:t>
            </a:r>
          </a:p>
          <a:p>
            <a:pPr lvl="1"/>
            <a:r>
              <a:t>Body Level Two</a:t>
            </a:r>
          </a:p>
          <a:p>
            <a:pPr lvl="2"/>
            <a:r>
              <a:t>Body Level Three</a:t>
            </a:r>
          </a:p>
          <a:p>
            <a:pPr lvl="3"/>
            <a:r>
              <a:t>Body Level Four</a:t>
            </a:r>
          </a:p>
          <a:p>
            <a:pPr lvl="4"/>
            <a:r>
              <a:t>Body Level Five</a:t>
            </a:r>
          </a:p>
        </p:txBody>
      </p:sp>
      <p:sp>
        <p:nvSpPr>
          <p:cNvPr id="106" name="“Type a quote here.”"/>
          <p:cNvSpPr txBox="1">
            <a:spLocks noGrp="1"/>
          </p:cNvSpPr>
          <p:nvPr>
            <p:ph type="body" sz="quarter" idx="21"/>
          </p:nvPr>
        </p:nvSpPr>
        <p:spPr>
          <a:xfrm>
            <a:off x="1270000" y="4298950"/>
            <a:ext cx="10464800" cy="622300"/>
          </a:xfrm>
          <a:prstGeom prst="rect">
            <a:avLst/>
          </a:prstGeom>
        </p:spPr>
        <p:txBody>
          <a:bodyPr/>
          <a:lstStyle/>
          <a:p>
            <a:pPr>
              <a:buBlip>
                <a:blip r:embed="rId2"/>
              </a:buBlip>
              <a:defRPr b="1" cap="small">
                <a:solidFill>
                  <a:srgbClr val="942193"/>
                </a:solidFill>
              </a:defRPr>
            </a:pPr>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4" name="142761833_2880x1921.jpeg"/>
          <p:cNvSpPr>
            <a:spLocks noGrp="1"/>
          </p:cNvSpPr>
          <p:nvPr>
            <p:ph type="pic" idx="21"/>
          </p:nvPr>
        </p:nvSpPr>
        <p:spPr>
          <a:xfrm>
            <a:off x="-114300" y="0"/>
            <a:ext cx="14622784" cy="9753600"/>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0">
              <a:srgbClr val="F6F8FC"/>
            </a:gs>
            <a:gs pos="74000">
              <a:srgbClr val="ABC0E4"/>
            </a:gs>
            <a:gs pos="83000">
              <a:srgbClr val="ABC0E4"/>
            </a:gs>
            <a:gs pos="100000">
              <a:srgbClr val="C7D5ED"/>
            </a:gs>
          </a:gsLst>
          <a:lin ang="5400000" scaled="0"/>
        </a:gradFill>
        <a:effectLst/>
      </p:bgPr>
    </p:bg>
    <p:spTree>
      <p:nvGrpSpPr>
        <p:cNvPr id="1" name=""/>
        <p:cNvGrpSpPr/>
        <p:nvPr/>
      </p:nvGrpSpPr>
      <p:grpSpPr>
        <a:xfrm>
          <a:off x="0" y="0"/>
          <a:ext cx="0" cy="0"/>
          <a:chOff x="0" y="0"/>
          <a:chExt cx="0" cy="0"/>
        </a:xfrm>
      </p:grpSpPr>
      <p:sp>
        <p:nvSpPr>
          <p:cNvPr id="136" name="Title Text"/>
          <p:cNvSpPr txBox="1">
            <a:spLocks noGrp="1"/>
          </p:cNvSpPr>
          <p:nvPr>
            <p:ph type="title"/>
          </p:nvPr>
        </p:nvSpPr>
        <p:spPr>
          <a:xfrm>
            <a:off x="1625599" y="2416387"/>
            <a:ext cx="9753603" cy="2546775"/>
          </a:xfrm>
          <a:prstGeom prst="rect">
            <a:avLst/>
          </a:prstGeom>
        </p:spPr>
        <p:txBody>
          <a:bodyPr lIns="48766" tIns="48766" rIns="48766" bIns="48766" anchor="b"/>
          <a:lstStyle>
            <a:lvl1pPr algn="ctr" defTabSz="1300480">
              <a:defRPr sz="8400" cap="none">
                <a:solidFill>
                  <a:srgbClr val="000000"/>
                </a:solidFill>
                <a:latin typeface="Calibri Light"/>
                <a:ea typeface="Calibri Light"/>
                <a:cs typeface="Calibri Light"/>
                <a:sym typeface="Calibri Light"/>
              </a:defRPr>
            </a:lvl1pPr>
          </a:lstStyle>
          <a:p>
            <a:r>
              <a:t>Title Text</a:t>
            </a:r>
          </a:p>
        </p:txBody>
      </p:sp>
      <p:sp>
        <p:nvSpPr>
          <p:cNvPr id="137" name="Body Level One…"/>
          <p:cNvSpPr txBox="1">
            <a:spLocks noGrp="1"/>
          </p:cNvSpPr>
          <p:nvPr>
            <p:ph type="body" sz="quarter" idx="1"/>
          </p:nvPr>
        </p:nvSpPr>
        <p:spPr>
          <a:xfrm>
            <a:off x="1625599" y="5061372"/>
            <a:ext cx="9753603" cy="1766148"/>
          </a:xfrm>
          <a:prstGeom prst="rect">
            <a:avLst/>
          </a:prstGeom>
        </p:spPr>
        <p:txBody>
          <a:bodyPr lIns="48766" tIns="48766" rIns="48766" bIns="48766" anchor="t"/>
          <a:lstStyle>
            <a:lvl1pPr marL="0" indent="0" algn="ctr" defTabSz="1300480">
              <a:lnSpc>
                <a:spcPct val="90000"/>
              </a:lnSpc>
              <a:spcBef>
                <a:spcPts val="1400"/>
              </a:spcBef>
              <a:buSzTx/>
              <a:buNone/>
              <a:defRPr>
                <a:solidFill>
                  <a:srgbClr val="000000"/>
                </a:solidFill>
                <a:latin typeface="Calibri"/>
                <a:ea typeface="Calibri"/>
                <a:cs typeface="Calibri"/>
                <a:sym typeface="Calibri"/>
              </a:defRPr>
            </a:lvl1pPr>
            <a:lvl2pPr marL="0" indent="0" algn="ctr" defTabSz="1300480">
              <a:lnSpc>
                <a:spcPct val="90000"/>
              </a:lnSpc>
              <a:spcBef>
                <a:spcPts val="1400"/>
              </a:spcBef>
              <a:buSzTx/>
              <a:buNone/>
              <a:defRPr>
                <a:solidFill>
                  <a:srgbClr val="000000"/>
                </a:solidFill>
                <a:latin typeface="Calibri"/>
                <a:ea typeface="Calibri"/>
                <a:cs typeface="Calibri"/>
                <a:sym typeface="Calibri"/>
              </a:defRPr>
            </a:lvl2pPr>
            <a:lvl3pPr marL="0" indent="0" algn="ctr" defTabSz="1300480">
              <a:lnSpc>
                <a:spcPct val="90000"/>
              </a:lnSpc>
              <a:spcBef>
                <a:spcPts val="1400"/>
              </a:spcBef>
              <a:buSzTx/>
              <a:buNone/>
              <a:defRPr>
                <a:solidFill>
                  <a:srgbClr val="000000"/>
                </a:solidFill>
                <a:latin typeface="Calibri"/>
                <a:ea typeface="Calibri"/>
                <a:cs typeface="Calibri"/>
                <a:sym typeface="Calibri"/>
              </a:defRPr>
            </a:lvl3pPr>
            <a:lvl4pPr marL="0" indent="0" algn="ctr" defTabSz="1300480">
              <a:lnSpc>
                <a:spcPct val="90000"/>
              </a:lnSpc>
              <a:spcBef>
                <a:spcPts val="1400"/>
              </a:spcBef>
              <a:buSzTx/>
              <a:buNone/>
              <a:defRPr>
                <a:solidFill>
                  <a:srgbClr val="000000"/>
                </a:solidFill>
                <a:latin typeface="Calibri"/>
                <a:ea typeface="Calibri"/>
                <a:cs typeface="Calibri"/>
                <a:sym typeface="Calibri"/>
              </a:defRPr>
            </a:lvl4pPr>
            <a:lvl5pPr marL="0" indent="0" algn="ctr" defTabSz="1300480">
              <a:lnSpc>
                <a:spcPct val="90000"/>
              </a:lnSpc>
              <a:spcBef>
                <a:spcPts val="1400"/>
              </a:spcBef>
              <a:buSzTx/>
              <a:buNone/>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11794508" y="8040696"/>
            <a:ext cx="316213" cy="306688"/>
          </a:xfrm>
          <a:prstGeom prst="rect">
            <a:avLst/>
          </a:prstGeom>
        </p:spPr>
        <p:txBody>
          <a:bodyPr lIns="48766" tIns="48766" rIns="48766" bIns="48766" anchor="ctr"/>
          <a:lstStyle>
            <a:lvl1pPr algn="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Line"/>
          <p:cNvSpPr/>
          <p:nvPr/>
        </p:nvSpPr>
        <p:spPr>
          <a:xfrm flipV="1">
            <a:off x="508000" y="9245595"/>
            <a:ext cx="11988800" cy="7"/>
          </a:xfrm>
          <a:prstGeom prst="line">
            <a:avLst/>
          </a:prstGeom>
          <a:ln w="76200">
            <a:solidFill>
              <a:srgbClr val="444444">
                <a:alpha val="30000"/>
              </a:srgbClr>
            </a:solidFill>
            <a:miter lim="400000"/>
          </a:ln>
        </p:spPr>
        <p:txBody>
          <a:bodyPr lIns="45718" tIns="45718" rIns="45718" bIns="45718"/>
          <a:lstStyle/>
          <a:p>
            <a:pPr>
              <a:defRPr b="0" cap="none">
                <a:solidFill>
                  <a:srgbClr val="606060"/>
                </a:solidFill>
              </a:defRPr>
            </a:pPr>
            <a:endParaRPr/>
          </a:p>
        </p:txBody>
      </p:sp>
      <p:sp>
        <p:nvSpPr>
          <p:cNvPr id="3" name="Line"/>
          <p:cNvSpPr/>
          <p:nvPr/>
        </p:nvSpPr>
        <p:spPr>
          <a:xfrm flipV="1">
            <a:off x="508000" y="507999"/>
            <a:ext cx="11988800" cy="2"/>
          </a:xfrm>
          <a:prstGeom prst="line">
            <a:avLst/>
          </a:prstGeom>
          <a:ln w="12700">
            <a:solidFill>
              <a:srgbClr val="444444">
                <a:alpha val="30000"/>
              </a:srgbClr>
            </a:solidFill>
            <a:miter lim="400000"/>
          </a:ln>
        </p:spPr>
        <p:txBody>
          <a:bodyPr lIns="45718" tIns="45718" rIns="45718" bIns="45718"/>
          <a:lstStyle/>
          <a:p>
            <a:pPr>
              <a:defRPr b="0" cap="none">
                <a:solidFill>
                  <a:srgbClr val="606060"/>
                </a:solidFill>
              </a:defRPr>
            </a:pPr>
            <a:endParaRPr/>
          </a:p>
        </p:txBody>
      </p:sp>
      <p:sp>
        <p:nvSpPr>
          <p:cNvPr id="4" name="Body Level One…"/>
          <p:cNvSpPr txBox="1">
            <a:spLocks noGrp="1"/>
          </p:cNvSpPr>
          <p:nvPr>
            <p:ph type="body" idx="1"/>
          </p:nvPr>
        </p:nvSpPr>
        <p:spPr>
          <a:xfrm>
            <a:off x="508000" y="977900"/>
            <a:ext cx="11988800" cy="778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6" name="Slide Number"/>
          <p:cNvSpPr txBox="1">
            <a:spLocks noGrp="1"/>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b="0" cap="none">
                <a:solidFill>
                  <a:srgbClr val="606060"/>
                </a:solidFill>
                <a:latin typeface="Gill Sans"/>
                <a:ea typeface="Gill Sans"/>
                <a:cs typeface="Gill Sans"/>
                <a:sym typeface="Gill Sans"/>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 id="2147483658" r:id="rId6"/>
    <p:sldLayoutId id="2147483659" r:id="rId7"/>
    <p:sldLayoutId id="2147483660" r:id="rId8"/>
    <p:sldLayoutId id="2147483662" r:id="rId9"/>
    <p:sldLayoutId id="2147483663" r:id="rId10"/>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1pPr>
      <a:lvl2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2pPr>
      <a:lvl3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3pPr>
      <a:lvl4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4pPr>
      <a:lvl5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5pPr>
      <a:lvl6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6pPr>
      <a:lvl7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7pPr>
      <a:lvl8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8pPr>
      <a:lvl9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Verdana"/>
          <a:ea typeface="Verdana"/>
          <a:cs typeface="Verdana"/>
          <a:sym typeface="Verdana"/>
        </a:defRPr>
      </a:lvl9pPr>
    </p:titleStyle>
    <p:bodyStyle>
      <a:lvl1pPr marL="4191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1pPr>
      <a:lvl2pPr marL="8382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2pPr>
      <a:lvl3pPr marL="12573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3pPr>
      <a:lvl4pPr marL="16764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4pPr>
      <a:lvl5pPr marL="20955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5pPr>
      <a:lvl6pPr marL="25146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6pPr>
      <a:lvl7pPr marL="29337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7pPr>
      <a:lvl8pPr marL="33528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8pPr>
      <a:lvl9pPr marL="3771900" marR="0" indent="-419100" algn="l" defTabSz="584200" rtl="0" latinLnBrk="0">
        <a:lnSpc>
          <a:spcPct val="100000"/>
        </a:lnSpc>
        <a:spcBef>
          <a:spcPts val="4200"/>
        </a:spcBef>
        <a:spcAft>
          <a:spcPts val="0"/>
        </a:spcAft>
        <a:buClrTx/>
        <a:buSzPct val="30000"/>
        <a:buFontTx/>
        <a:buBlip>
          <a:blip r:embed="rId13"/>
        </a:buBlip>
        <a:tabLst/>
        <a:defRPr sz="3400" b="0" i="0" u="none" strike="noStrike" cap="none" spc="0" baseline="0">
          <a:solidFill>
            <a:srgbClr val="60606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dvocacy Commitee update"/>
          <p:cNvSpPr txBox="1">
            <a:spLocks noGrp="1"/>
          </p:cNvSpPr>
          <p:nvPr>
            <p:ph type="ctrTitle"/>
          </p:nvPr>
        </p:nvSpPr>
        <p:spPr>
          <a:xfrm>
            <a:off x="292100" y="2978318"/>
            <a:ext cx="11988800" cy="2032002"/>
          </a:xfrm>
          <a:prstGeom prst="rect">
            <a:avLst/>
          </a:prstGeom>
        </p:spPr>
        <p:txBody>
          <a:bodyPr/>
          <a:lstStyle>
            <a:lvl1pPr algn="ctr">
              <a:defRPr b="1">
                <a:solidFill>
                  <a:srgbClr val="942193"/>
                </a:solidFill>
                <a:latin typeface="+mn-lt"/>
                <a:ea typeface="+mn-ea"/>
                <a:cs typeface="+mn-cs"/>
                <a:sym typeface="Helvetica Neue"/>
              </a:defRPr>
            </a:lvl1pPr>
          </a:lstStyle>
          <a:p>
            <a:r>
              <a:rPr dirty="0"/>
              <a:t>Advocacy Committee</a:t>
            </a:r>
            <a:r>
              <a:rPr lang="en-CA" dirty="0"/>
              <a:t> Rundown</a:t>
            </a:r>
            <a:endParaRPr dirty="0"/>
          </a:p>
        </p:txBody>
      </p:sp>
      <p:sp>
        <p:nvSpPr>
          <p:cNvPr id="157" name="FCN4 Regional Meeting…"/>
          <p:cNvSpPr txBox="1">
            <a:spLocks noGrp="1"/>
          </p:cNvSpPr>
          <p:nvPr>
            <p:ph type="subTitle" sz="quarter" idx="1"/>
          </p:nvPr>
        </p:nvSpPr>
        <p:spPr>
          <a:xfrm>
            <a:off x="711200" y="5540564"/>
            <a:ext cx="11988800" cy="1051245"/>
          </a:xfrm>
          <a:prstGeom prst="rect">
            <a:avLst/>
          </a:prstGeom>
        </p:spPr>
        <p:txBody>
          <a:bodyPr/>
          <a:lstStyle>
            <a:lvl1pPr defTabSz="187700">
              <a:defRPr sz="2200">
                <a:latin typeface="+mn-lt"/>
                <a:ea typeface="+mn-ea"/>
                <a:cs typeface="+mn-cs"/>
                <a:sym typeface="Helvetica Neue"/>
              </a:defRPr>
            </a:lvl1pPr>
          </a:lstStyle>
          <a:p>
            <a:r>
              <a:rPr lang="en-CA" dirty="0"/>
              <a:t>May 25, 2022</a:t>
            </a:r>
            <a:endParaRPr dirty="0"/>
          </a:p>
        </p:txBody>
      </p:sp>
      <p:pic>
        <p:nvPicPr>
          <p:cNvPr id="158" name="page1image1778976.png" descr="page1image1778976.png"/>
          <p:cNvPicPr>
            <a:picLocks noChangeAspect="1"/>
          </p:cNvPicPr>
          <p:nvPr/>
        </p:nvPicPr>
        <p:blipFill>
          <a:blip r:embed="rId2"/>
          <a:stretch>
            <a:fillRect/>
          </a:stretch>
        </p:blipFill>
        <p:spPr>
          <a:xfrm>
            <a:off x="629752" y="809416"/>
            <a:ext cx="1788836" cy="1419713"/>
          </a:xfrm>
          <a:prstGeom prst="rect">
            <a:avLst/>
          </a:prstGeom>
          <a:ln w="12700">
            <a:miter lim="400000"/>
          </a:ln>
        </p:spPr>
      </p:pic>
      <p:sp>
        <p:nvSpPr>
          <p:cNvPr id="159" name="Text"/>
          <p:cNvSpPr txBox="1"/>
          <p:nvPr/>
        </p:nvSpPr>
        <p:spPr>
          <a:xfrm>
            <a:off x="6210300" y="4280534"/>
            <a:ext cx="152400" cy="424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r>
              <a:t> </a:t>
            </a:r>
          </a:p>
        </p:txBody>
      </p:sp>
      <p:sp>
        <p:nvSpPr>
          <p:cNvPr id="160" name="Family Council Network 4 Advocacy Committed to Improving the lives of Ontario Residents in Long Term Care…"/>
          <p:cNvSpPr txBox="1"/>
          <p:nvPr/>
        </p:nvSpPr>
        <p:spPr>
          <a:xfrm>
            <a:off x="6150123" y="6643964"/>
            <a:ext cx="6487420" cy="2307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ts val="3900"/>
              </a:lnSpc>
              <a:spcBef>
                <a:spcPts val="1200"/>
              </a:spcBef>
              <a:defRPr sz="2500">
                <a:solidFill>
                  <a:srgbClr val="799E1E"/>
                </a:solidFill>
              </a:defRPr>
            </a:pPr>
            <a:r>
              <a:rPr dirty="0"/>
              <a:t>Family Council Network 4 </a:t>
            </a:r>
          </a:p>
          <a:p>
            <a:pPr algn="l" defTabSz="457200">
              <a:lnSpc>
                <a:spcPts val="3900"/>
              </a:lnSpc>
              <a:spcBef>
                <a:spcPts val="1200"/>
              </a:spcBef>
              <a:defRPr sz="2500">
                <a:solidFill>
                  <a:srgbClr val="799E1E"/>
                </a:solidFill>
              </a:defRPr>
            </a:pPr>
            <a:r>
              <a:rPr dirty="0"/>
              <a:t>C</a:t>
            </a:r>
            <a:r>
              <a:rPr sz="1800" dirty="0"/>
              <a:t>ommitted to Improving the lives of Ontario Residents in Long Term Care </a:t>
            </a:r>
            <a:endParaRPr sz="1800" dirty="0">
              <a:solidFill>
                <a:srgbClr val="000000"/>
              </a:solidFill>
            </a:endParaRPr>
          </a:p>
          <a:p>
            <a:pPr algn="l" defTabSz="457200">
              <a:lnSpc>
                <a:spcPts val="3600"/>
              </a:lnSpc>
              <a:spcBef>
                <a:spcPts val="1200"/>
              </a:spcBef>
              <a:defRPr sz="1800">
                <a:solidFill>
                  <a:srgbClr val="799E1E"/>
                </a:solidFill>
              </a:defRPr>
            </a:pPr>
            <a:r>
              <a:rPr dirty="0"/>
              <a:t>www.network4longtermcareadvocacy.com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2BDF-370C-5ECB-F665-A565F1C17102}"/>
              </a:ext>
            </a:extLst>
          </p:cNvPr>
          <p:cNvSpPr>
            <a:spLocks noGrp="1"/>
          </p:cNvSpPr>
          <p:nvPr>
            <p:ph type="title"/>
          </p:nvPr>
        </p:nvSpPr>
        <p:spPr/>
        <p:txBody>
          <a:bodyPr>
            <a:normAutofit/>
          </a:bodyPr>
          <a:lstStyle/>
          <a:p>
            <a:pPr algn="ctr"/>
            <a:r>
              <a:rPr lang="en-US" sz="4800" b="1" dirty="0">
                <a:solidFill>
                  <a:schemeClr val="tx1"/>
                </a:solidFill>
              </a:rPr>
              <a:t>Quick</a:t>
            </a:r>
            <a:r>
              <a:rPr lang="en-US" sz="4800" dirty="0">
                <a:solidFill>
                  <a:schemeClr val="tx1"/>
                </a:solidFill>
              </a:rPr>
              <a:t> Round Table</a:t>
            </a:r>
          </a:p>
        </p:txBody>
      </p:sp>
      <p:sp>
        <p:nvSpPr>
          <p:cNvPr id="3" name="Text Placeholder 2">
            <a:extLst>
              <a:ext uri="{FF2B5EF4-FFF2-40B4-BE49-F238E27FC236}">
                <a16:creationId xmlns:a16="http://schemas.microsoft.com/office/drawing/2014/main" id="{B73D1781-2656-1F7B-DCF7-F0B768CAB438}"/>
              </a:ext>
            </a:extLst>
          </p:cNvPr>
          <p:cNvSpPr>
            <a:spLocks noGrp="1"/>
          </p:cNvSpPr>
          <p:nvPr>
            <p:ph type="body" idx="1"/>
          </p:nvPr>
        </p:nvSpPr>
        <p:spPr/>
        <p:txBody>
          <a:bodyPr/>
          <a:lstStyle/>
          <a:p>
            <a:r>
              <a:rPr lang="en-US" dirty="0"/>
              <a:t>Share any new projects or recent ideas that made life better for the residents are your home.</a:t>
            </a:r>
          </a:p>
          <a:p>
            <a:r>
              <a:rPr lang="en-US" dirty="0"/>
              <a:t>What is missing from the hot topics that your home is challenged by?</a:t>
            </a:r>
          </a:p>
          <a:p>
            <a:r>
              <a:rPr lang="en-US" dirty="0"/>
              <a:t>Future Topics – “I wish I knew more about…..”</a:t>
            </a:r>
          </a:p>
        </p:txBody>
      </p:sp>
    </p:spTree>
    <p:extLst>
      <p:ext uri="{BB962C8B-B14F-4D97-AF65-F5344CB8AC3E}">
        <p14:creationId xmlns:p14="http://schemas.microsoft.com/office/powerpoint/2010/main" val="1903193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4FCC-A45B-E42A-2E20-4B7925C523F5}"/>
              </a:ext>
            </a:extLst>
          </p:cNvPr>
          <p:cNvSpPr>
            <a:spLocks noGrp="1"/>
          </p:cNvSpPr>
          <p:nvPr>
            <p:ph type="title"/>
          </p:nvPr>
        </p:nvSpPr>
        <p:spPr/>
        <p:txBody>
          <a:bodyPr/>
          <a:lstStyle/>
          <a:p>
            <a:r>
              <a:rPr lang="en-US" dirty="0"/>
              <a:t>Welcome Jane!</a:t>
            </a:r>
          </a:p>
        </p:txBody>
      </p:sp>
      <p:sp>
        <p:nvSpPr>
          <p:cNvPr id="3" name="Text Placeholder 2">
            <a:extLst>
              <a:ext uri="{FF2B5EF4-FFF2-40B4-BE49-F238E27FC236}">
                <a16:creationId xmlns:a16="http://schemas.microsoft.com/office/drawing/2014/main" id="{4139F7ED-3A44-3742-4716-E1AD4B5719AC}"/>
              </a:ext>
            </a:extLst>
          </p:cNvPr>
          <p:cNvSpPr>
            <a:spLocks noGrp="1"/>
          </p:cNvSpPr>
          <p:nvPr>
            <p:ph type="body" idx="1"/>
          </p:nvPr>
        </p:nvSpPr>
        <p:spPr/>
        <p:txBody>
          <a:bodyPr/>
          <a:lstStyle/>
          <a:p>
            <a:r>
              <a:rPr lang="en-US" dirty="0"/>
              <a:t>Add questions to Chat </a:t>
            </a:r>
          </a:p>
          <a:p>
            <a:r>
              <a:rPr lang="en-US" dirty="0"/>
              <a:t>Use hand raised flag </a:t>
            </a:r>
          </a:p>
        </p:txBody>
      </p:sp>
    </p:spTree>
    <p:extLst>
      <p:ext uri="{BB962C8B-B14F-4D97-AF65-F5344CB8AC3E}">
        <p14:creationId xmlns:p14="http://schemas.microsoft.com/office/powerpoint/2010/main" val="42920873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https://www.network4longtermcareadvocacy.com"/>
          <p:cNvSpPr txBox="1"/>
          <p:nvPr/>
        </p:nvSpPr>
        <p:spPr>
          <a:xfrm>
            <a:off x="1481728" y="4574532"/>
            <a:ext cx="9749242" cy="572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100">
                <a:solidFill>
                  <a:srgbClr val="212121"/>
                </a:solidFill>
              </a:defRPr>
            </a:lvl1pPr>
          </a:lstStyle>
          <a:p>
            <a:r>
              <a:t>https://www.network4longtermcareadvocacy.com</a:t>
            </a:r>
          </a:p>
        </p:txBody>
      </p:sp>
      <p:pic>
        <p:nvPicPr>
          <p:cNvPr id="214" name="Image" descr="Image"/>
          <p:cNvPicPr>
            <a:picLocks noChangeAspect="1"/>
          </p:cNvPicPr>
          <p:nvPr/>
        </p:nvPicPr>
        <p:blipFill>
          <a:blip r:embed="rId2"/>
          <a:stretch>
            <a:fillRect/>
          </a:stretch>
        </p:blipFill>
        <p:spPr>
          <a:xfrm>
            <a:off x="965200" y="1842292"/>
            <a:ext cx="1998803" cy="1574008"/>
          </a:xfrm>
          <a:prstGeom prst="rect">
            <a:avLst/>
          </a:prstGeom>
          <a:ln w="12700">
            <a:miter lim="400000"/>
          </a:ln>
        </p:spPr>
      </p:pic>
      <p:sp>
        <p:nvSpPr>
          <p:cNvPr id="215" name="Updated Web page and Facebook page"/>
          <p:cNvSpPr txBox="1"/>
          <p:nvPr/>
        </p:nvSpPr>
        <p:spPr>
          <a:xfrm>
            <a:off x="886330" y="3909321"/>
            <a:ext cx="2156543" cy="6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vl1pPr>
          </a:lstStyle>
          <a:p>
            <a:r>
              <a:t>Web page:</a:t>
            </a:r>
          </a:p>
        </p:txBody>
      </p:sp>
      <p:sp>
        <p:nvSpPr>
          <p:cNvPr id="216" name="Facebook :   Family Council Network 4"/>
          <p:cNvSpPr txBox="1"/>
          <p:nvPr/>
        </p:nvSpPr>
        <p:spPr>
          <a:xfrm>
            <a:off x="844184" y="5846514"/>
            <a:ext cx="10091882" cy="220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sz="3100">
                <a:latin typeface="Gill Sans"/>
                <a:ea typeface="Gill Sans"/>
                <a:cs typeface="Gill Sans"/>
                <a:sym typeface="Gill Sans"/>
              </a:defRPr>
            </a:pPr>
            <a:r>
              <a:t>Facebook :   </a:t>
            </a:r>
            <a:r>
              <a:rPr>
                <a:solidFill>
                  <a:srgbClr val="212121"/>
                </a:solidFill>
              </a:rPr>
              <a:t>Family Council Network 4</a:t>
            </a:r>
          </a:p>
          <a:p>
            <a:pPr algn="l">
              <a:lnSpc>
                <a:spcPct val="120000"/>
              </a:lnSpc>
              <a:defRPr sz="3100">
                <a:latin typeface="Gill Sans"/>
                <a:ea typeface="Gill Sans"/>
                <a:cs typeface="Gill Sans"/>
                <a:sym typeface="Gill Sans"/>
              </a:defRPr>
            </a:pPr>
            <a:endParaRPr>
              <a:solidFill>
                <a:srgbClr val="212121"/>
              </a:solidFill>
            </a:endParaRPr>
          </a:p>
          <a:p>
            <a:pPr algn="l">
              <a:lnSpc>
                <a:spcPct val="120000"/>
              </a:lnSpc>
              <a:defRPr sz="3100">
                <a:latin typeface="Gill Sans"/>
                <a:ea typeface="Gill Sans"/>
                <a:cs typeface="Gill Sans"/>
                <a:sym typeface="Gill Sans"/>
              </a:defRPr>
            </a:pPr>
            <a:r>
              <a:t>Email to requests for Newsletters:</a:t>
            </a:r>
          </a:p>
          <a:p>
            <a:pPr lvl="4" algn="l">
              <a:lnSpc>
                <a:spcPct val="120000"/>
              </a:lnSpc>
              <a:defRPr sz="3100">
                <a:latin typeface="Gill Sans"/>
                <a:ea typeface="Gill Sans"/>
                <a:cs typeface="Gill Sans"/>
                <a:sym typeface="Gill Sans"/>
              </a:defRPr>
            </a:pPr>
            <a:r>
              <a:t>                      </a:t>
            </a:r>
            <a:r>
              <a:rPr>
                <a:solidFill>
                  <a:srgbClr val="212121"/>
                </a:solidFill>
              </a:rPr>
              <a:t>advocacyFCN4@Protonmail.com</a:t>
            </a:r>
          </a:p>
        </p:txBody>
      </p:sp>
      <p:sp>
        <p:nvSpPr>
          <p:cNvPr id="217" name="Stay connected"/>
          <p:cNvSpPr txBox="1"/>
          <p:nvPr/>
        </p:nvSpPr>
        <p:spPr>
          <a:xfrm>
            <a:off x="5293291" y="1328688"/>
            <a:ext cx="3152359" cy="620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latin typeface="Arial"/>
                <a:ea typeface="Arial"/>
                <a:cs typeface="Arial"/>
                <a:sym typeface="Arial"/>
              </a:defRPr>
            </a:lvl1pPr>
          </a:lstStyle>
          <a:p>
            <a:r>
              <a:t>Keep in Touch</a:t>
            </a:r>
          </a:p>
        </p:txBody>
      </p:sp>
    </p:spTree>
    <p:extLst>
      <p:ext uri="{BB962C8B-B14F-4D97-AF65-F5344CB8AC3E}">
        <p14:creationId xmlns:p14="http://schemas.microsoft.com/office/powerpoint/2010/main" val="24088161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05112-6CE6-3CC7-F5AC-9631DF86BB26}"/>
              </a:ext>
            </a:extLst>
          </p:cNvPr>
          <p:cNvSpPr txBox="1"/>
          <p:nvPr/>
        </p:nvSpPr>
        <p:spPr>
          <a:xfrm>
            <a:off x="4448953" y="1038407"/>
            <a:ext cx="410689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none" strike="noStrike" cap="small" spc="0" normalizeH="0" baseline="0" dirty="0">
                <a:ln>
                  <a:noFill/>
                </a:ln>
                <a:solidFill>
                  <a:srgbClr val="942193"/>
                </a:solidFill>
                <a:effectLst/>
                <a:uFillTx/>
                <a:latin typeface="+mn-lt"/>
                <a:ea typeface="+mn-ea"/>
                <a:cs typeface="+mn-cs"/>
                <a:sym typeface="Helvetica Neue"/>
              </a:rPr>
              <a:t>Today’s Agenda </a:t>
            </a:r>
          </a:p>
        </p:txBody>
      </p:sp>
      <p:sp>
        <p:nvSpPr>
          <p:cNvPr id="3" name="TextBox 2">
            <a:extLst>
              <a:ext uri="{FF2B5EF4-FFF2-40B4-BE49-F238E27FC236}">
                <a16:creationId xmlns:a16="http://schemas.microsoft.com/office/drawing/2014/main" id="{49602D47-46E2-F933-DD89-1DB3FAA6BA5F}"/>
              </a:ext>
            </a:extLst>
          </p:cNvPr>
          <p:cNvSpPr txBox="1"/>
          <p:nvPr/>
        </p:nvSpPr>
        <p:spPr>
          <a:xfrm>
            <a:off x="1811548" y="2609512"/>
            <a:ext cx="10156627"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1.  Brief:  What the team has been up to </a:t>
            </a:r>
          </a:p>
          <a:p>
            <a:pPr marL="0" marR="0" indent="0" algn="l" defTabSz="584200" rtl="0" fontAlgn="auto" latinLnBrk="0" hangingPunct="0">
              <a:lnSpc>
                <a:spcPct val="100000"/>
              </a:lnSpc>
              <a:spcBef>
                <a:spcPts val="0"/>
              </a:spcBef>
              <a:spcAft>
                <a:spcPts val="0"/>
              </a:spcAft>
              <a:buClrTx/>
              <a:buSzTx/>
              <a:buFontTx/>
              <a:buNone/>
              <a:tabLst/>
            </a:pPr>
            <a:r>
              <a:rPr lang="en-US" dirty="0"/>
              <a:t>2.  Hot topics  - any new?</a:t>
            </a:r>
          </a:p>
          <a:p>
            <a:pPr marL="0" marR="0" indent="0" algn="l" defTabSz="584200" rtl="0" fontAlgn="auto" latinLnBrk="0" hangingPunct="0">
              <a:lnSpc>
                <a:spcPct val="100000"/>
              </a:lnSpc>
              <a:spcBef>
                <a:spcPts val="0"/>
              </a:spcBef>
              <a:spcAft>
                <a:spcPts val="0"/>
              </a:spcAft>
              <a:buClrTx/>
              <a:buSzTx/>
              <a:buFontTx/>
              <a:buNone/>
              <a:tabLst/>
            </a:pPr>
            <a:endParaRPr kumimoji="0" lang="en-US" sz="3600" b="1" i="0" u="none" strike="noStrike" cap="small" spc="0" normalizeH="0" baseline="0" dirty="0">
              <a:ln>
                <a:noFill/>
              </a:ln>
              <a:solidFill>
                <a:srgbClr val="942193"/>
              </a:solidFill>
              <a:effectLst/>
              <a:uFillTx/>
              <a:latin typeface="+mn-lt"/>
              <a:ea typeface="+mn-ea"/>
              <a:cs typeface="+mn-cs"/>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lang="en-US" dirty="0"/>
          </a:p>
          <a:p>
            <a:pPr marL="742950" marR="0" indent="-742950" algn="l" defTabSz="584200" rtl="0" fontAlgn="auto" latinLnBrk="0" hangingPunct="0">
              <a:lnSpc>
                <a:spcPct val="100000"/>
              </a:lnSpc>
              <a:spcBef>
                <a:spcPts val="0"/>
              </a:spcBef>
              <a:spcAft>
                <a:spcPts val="0"/>
              </a:spcAft>
              <a:buClrTx/>
              <a:buSzTx/>
              <a:buFontTx/>
              <a:buAutoNum type="arabicPeriod" startAt="3"/>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Guest: Jane </a:t>
            </a:r>
            <a:r>
              <a:rPr kumimoji="0" lang="en-US" sz="3600" b="1" i="0" u="none" strike="noStrike" cap="small" spc="0" normalizeH="0" baseline="0" dirty="0" err="1">
                <a:ln>
                  <a:noFill/>
                </a:ln>
                <a:solidFill>
                  <a:srgbClr val="942193"/>
                </a:solidFill>
                <a:effectLst/>
                <a:uFillTx/>
                <a:latin typeface="+mn-lt"/>
                <a:ea typeface="+mn-ea"/>
                <a:cs typeface="+mn-cs"/>
                <a:sym typeface="Helvetica Neue"/>
              </a:rPr>
              <a:t>Meadus</a:t>
            </a:r>
            <a:r>
              <a:rPr kumimoji="0" lang="en-US" sz="3600" b="1" i="0" u="none" strike="noStrike" cap="small" spc="0" normalizeH="0" baseline="0" dirty="0">
                <a:ln>
                  <a:noFill/>
                </a:ln>
                <a:solidFill>
                  <a:srgbClr val="942193"/>
                </a:solidFill>
                <a:effectLst/>
                <a:uFillTx/>
                <a:latin typeface="+mn-lt"/>
                <a:ea typeface="+mn-ea"/>
                <a:cs typeface="+mn-cs"/>
                <a:sym typeface="Helvetica Neue"/>
              </a:rPr>
              <a:t>  </a:t>
            </a:r>
          </a:p>
          <a:p>
            <a:pPr marR="0" algn="l" defTabSz="584200" rtl="0" fontAlgn="auto" latinLnBrk="0" hangingPunct="0">
              <a:lnSpc>
                <a:spcPct val="100000"/>
              </a:lnSpc>
              <a:spcBef>
                <a:spcPts val="0"/>
              </a:spcBef>
              <a:spcAft>
                <a:spcPts val="0"/>
              </a:spcAft>
              <a:buClrTx/>
              <a:buSzTx/>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legal team Advocacy </a:t>
            </a:r>
            <a:r>
              <a:rPr lang="en-US" dirty="0"/>
              <a:t>Centre for the Elderly</a:t>
            </a:r>
          </a:p>
          <a:p>
            <a:pPr marR="0" algn="l" defTabSz="584200" rtl="0" fontAlgn="auto" latinLnBrk="0" hangingPunct="0">
              <a:lnSpc>
                <a:spcPct val="100000"/>
              </a:lnSpc>
              <a:spcBef>
                <a:spcPts val="0"/>
              </a:spcBef>
              <a:spcAft>
                <a:spcPts val="0"/>
              </a:spcAft>
              <a:buClrTx/>
              <a:buSzTx/>
              <a:tabLst/>
            </a:pPr>
            <a:endParaRPr lang="en-US" dirty="0"/>
          </a:p>
          <a:p>
            <a:pPr marR="0" algn="l" defTabSz="584200" rtl="0" fontAlgn="auto" latinLnBrk="0" hangingPunct="0">
              <a:lnSpc>
                <a:spcPct val="100000"/>
              </a:lnSpc>
              <a:spcBef>
                <a:spcPts val="0"/>
              </a:spcBef>
              <a:spcAft>
                <a:spcPts val="0"/>
              </a:spcAft>
              <a:buClrTx/>
              <a:buSzTx/>
              <a:tabLst/>
            </a:pPr>
            <a:r>
              <a:rPr lang="en-US" dirty="0"/>
              <a:t>What’s New in LTC act?</a:t>
            </a:r>
          </a:p>
        </p:txBody>
      </p:sp>
    </p:spTree>
    <p:extLst>
      <p:ext uri="{BB962C8B-B14F-4D97-AF65-F5344CB8AC3E}">
        <p14:creationId xmlns:p14="http://schemas.microsoft.com/office/powerpoint/2010/main" val="13626311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3A511DB-E0BC-71C3-D822-881D158BC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0" y="201565"/>
            <a:ext cx="12560061" cy="3829565"/>
          </a:xfrm>
          <a:prstGeom prst="rect">
            <a:avLst/>
          </a:prstGeom>
        </p:spPr>
      </p:pic>
      <p:sp>
        <p:nvSpPr>
          <p:cNvPr id="6" name="TextBox 5">
            <a:extLst>
              <a:ext uri="{FF2B5EF4-FFF2-40B4-BE49-F238E27FC236}">
                <a16:creationId xmlns:a16="http://schemas.microsoft.com/office/drawing/2014/main" id="{8E808C5A-CE8B-1E5A-F72B-DE27BA6851B9}"/>
              </a:ext>
            </a:extLst>
          </p:cNvPr>
          <p:cNvSpPr txBox="1"/>
          <p:nvPr/>
        </p:nvSpPr>
        <p:spPr>
          <a:xfrm>
            <a:off x="1181847" y="5055072"/>
            <a:ext cx="10472418"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March :  52</a:t>
            </a:r>
            <a:r>
              <a:rPr kumimoji="0" lang="en-US" sz="3600" b="1" i="0" u="none" strike="noStrike" cap="small" spc="0" normalizeH="0" baseline="30000" dirty="0">
                <a:ln>
                  <a:noFill/>
                </a:ln>
                <a:solidFill>
                  <a:srgbClr val="942193"/>
                </a:solidFill>
                <a:effectLst/>
                <a:uFillTx/>
                <a:latin typeface="+mn-lt"/>
                <a:ea typeface="+mn-ea"/>
                <a:cs typeface="+mn-cs"/>
                <a:sym typeface="Helvetica Neue"/>
              </a:rPr>
              <a:t>nd</a:t>
            </a:r>
            <a:r>
              <a:rPr kumimoji="0" lang="en-US" sz="3600" b="1" i="0" u="none" strike="noStrike" cap="small" spc="0" normalizeH="0" baseline="0" dirty="0">
                <a:ln>
                  <a:noFill/>
                </a:ln>
                <a:solidFill>
                  <a:srgbClr val="942193"/>
                </a:solidFill>
                <a:effectLst/>
                <a:uFillTx/>
                <a:latin typeface="+mn-lt"/>
                <a:ea typeface="+mn-ea"/>
                <a:cs typeface="+mn-cs"/>
                <a:sym typeface="Helvetica Neue"/>
              </a:rPr>
              <a:t> / 7</a:t>
            </a:r>
            <a:r>
              <a:rPr kumimoji="0" lang="en-US" sz="3600" b="1" i="0" u="none" strike="noStrike" cap="small" spc="0" normalizeH="0" baseline="30000" dirty="0">
                <a:ln>
                  <a:noFill/>
                </a:ln>
                <a:solidFill>
                  <a:srgbClr val="942193"/>
                </a:solidFill>
                <a:effectLst/>
                <a:uFillTx/>
                <a:latin typeface="+mn-lt"/>
                <a:ea typeface="+mn-ea"/>
                <a:cs typeface="+mn-cs"/>
                <a:sym typeface="Helvetica Neue"/>
              </a:rPr>
              <a:t>th</a:t>
            </a:r>
            <a:r>
              <a:rPr kumimoji="0" lang="en-US" sz="3600" b="1" i="0" u="none" strike="noStrike" cap="small" spc="0" normalizeH="0" baseline="0" dirty="0">
                <a:ln>
                  <a:noFill/>
                </a:ln>
                <a:solidFill>
                  <a:srgbClr val="942193"/>
                </a:solidFill>
                <a:effectLst/>
                <a:uFillTx/>
                <a:latin typeface="+mn-lt"/>
                <a:ea typeface="+mn-ea"/>
                <a:cs typeface="+mn-cs"/>
                <a:sym typeface="Helvetica Neue"/>
              </a:rPr>
              <a:t> Zoom Regional meeting</a:t>
            </a:r>
          </a:p>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We heard: Appreciative of great conversation </a:t>
            </a:r>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focused on Hot Topics</a:t>
            </a:r>
          </a:p>
          <a:p>
            <a:pPr marL="0" marR="0" indent="0" algn="ctr" defTabSz="584200" rtl="0" fontAlgn="auto" latinLnBrk="0" hangingPunct="0">
              <a:lnSpc>
                <a:spcPct val="100000"/>
              </a:lnSpc>
              <a:spcBef>
                <a:spcPts val="0"/>
              </a:spcBef>
              <a:spcAft>
                <a:spcPts val="0"/>
              </a:spcAft>
              <a:buClrTx/>
              <a:buSzTx/>
              <a:buFontTx/>
              <a:buNone/>
              <a:tabLst/>
            </a:pPr>
            <a:r>
              <a:rPr lang="en-US" dirty="0"/>
              <a:t>Able to share similar issues</a:t>
            </a:r>
          </a:p>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Next Regional Meeting after Labour Day</a:t>
            </a:r>
          </a:p>
        </p:txBody>
      </p:sp>
      <p:sp>
        <p:nvSpPr>
          <p:cNvPr id="7" name="TextBox 6">
            <a:extLst>
              <a:ext uri="{FF2B5EF4-FFF2-40B4-BE49-F238E27FC236}">
                <a16:creationId xmlns:a16="http://schemas.microsoft.com/office/drawing/2014/main" id="{224F78A8-E506-C1B8-CC31-DA1439C38E70}"/>
              </a:ext>
            </a:extLst>
          </p:cNvPr>
          <p:cNvSpPr txBox="1"/>
          <p:nvPr/>
        </p:nvSpPr>
        <p:spPr>
          <a:xfrm>
            <a:off x="1214185" y="4251025"/>
            <a:ext cx="951061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a:t>Next newsletter will be published AFTER the election</a:t>
            </a:r>
            <a:endParaRPr kumimoji="0" lang="en-US" sz="2800" b="1" i="0" u="none" strike="noStrike" cap="small" spc="0" normalizeH="0" baseline="0" dirty="0">
              <a:ln>
                <a:noFill/>
              </a:ln>
              <a:solidFill>
                <a:srgbClr val="942193"/>
              </a:solidFill>
              <a:effectLst/>
              <a:uFillTx/>
              <a:latin typeface="+mn-lt"/>
              <a:ea typeface="+mn-ea"/>
              <a:cs typeface="+mn-cs"/>
              <a:sym typeface="Helvetica Neue"/>
            </a:endParaRPr>
          </a:p>
        </p:txBody>
      </p:sp>
    </p:spTree>
    <p:extLst>
      <p:ext uri="{BB962C8B-B14F-4D97-AF65-F5344CB8AC3E}">
        <p14:creationId xmlns:p14="http://schemas.microsoft.com/office/powerpoint/2010/main" val="13154738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8FD3E-E84F-A34B-BA5B-A4AE7AA17580}"/>
              </a:ext>
            </a:extLst>
          </p:cNvPr>
          <p:cNvSpPr>
            <a:spLocks noGrp="1"/>
          </p:cNvSpPr>
          <p:nvPr>
            <p:ph type="body" idx="1"/>
          </p:nvPr>
        </p:nvSpPr>
        <p:spPr>
          <a:xfrm>
            <a:off x="278465" y="-277201"/>
            <a:ext cx="11969262" cy="9370401"/>
          </a:xfrm>
        </p:spPr>
        <p:txBody>
          <a:bodyPr>
            <a:normAutofit fontScale="40000" lnSpcReduction="20000"/>
          </a:bodyPr>
          <a:lstStyle/>
          <a:p>
            <a:pPr marL="0" indent="0" algn="ctr">
              <a:buNone/>
            </a:pPr>
            <a:r>
              <a:rPr lang="en-US" sz="11100" b="1" dirty="0">
                <a:solidFill>
                  <a:schemeClr val="tx1"/>
                </a:solidFill>
              </a:rPr>
              <a:t>Hot Topics </a:t>
            </a:r>
          </a:p>
          <a:p>
            <a:pPr marL="0" lvl="0" indent="0">
              <a:buNone/>
            </a:pPr>
            <a:r>
              <a:rPr lang="en-CA" sz="3200" dirty="0">
                <a:latin typeface="Verdana" panose="020B0604030504040204" pitchFamily="34" charset="0"/>
                <a:ea typeface="Verdana" panose="020B0604030504040204" pitchFamily="34" charset="0"/>
                <a:cs typeface="Verdana" panose="020B0604030504040204" pitchFamily="34" charset="0"/>
              </a:rPr>
              <a:t>1. </a:t>
            </a:r>
            <a:r>
              <a:rPr lang="en-CA" sz="5900" dirty="0">
                <a:latin typeface="Verdana" panose="020B0604030504040204" pitchFamily="34" charset="0"/>
                <a:ea typeface="Verdana" panose="020B0604030504040204" pitchFamily="34" charset="0"/>
                <a:cs typeface="Verdana" panose="020B0604030504040204" pitchFamily="34" charset="0"/>
              </a:rPr>
              <a:t>Staffing Crisis – still #1 challenge / HSSCC pushing for admissions</a:t>
            </a:r>
          </a:p>
          <a:p>
            <a:pPr marL="0" indent="0">
              <a:buNone/>
            </a:pPr>
            <a:r>
              <a:rPr lang="en-CA" sz="5900" dirty="0">
                <a:latin typeface="Verdana" panose="020B0604030504040204" pitchFamily="34" charset="0"/>
                <a:ea typeface="Verdana" panose="020B0604030504040204" pitchFamily="34" charset="0"/>
                <a:cs typeface="Verdana" panose="020B0604030504040204" pitchFamily="34" charset="0"/>
              </a:rPr>
              <a:t>2. Anxiety re: mental health versus visitations again reduced or stopped with outbreak “wavelets”.  Visiting &amp; Isolation practices vary without clear rationale.  Acute care admissions- prevent visit if in outbreak.  What about unvaccinated visitors?</a:t>
            </a:r>
          </a:p>
          <a:p>
            <a:pPr marL="0" indent="0">
              <a:buNone/>
            </a:pPr>
            <a:r>
              <a:rPr lang="en-CA" sz="5900" dirty="0">
                <a:latin typeface="Verdana" panose="020B0604030504040204" pitchFamily="34" charset="0"/>
                <a:ea typeface="Verdana" panose="020B0604030504040204" pitchFamily="34" charset="0"/>
                <a:cs typeface="Verdana" panose="020B0604030504040204" pitchFamily="34" charset="0"/>
              </a:rPr>
              <a:t>3. Slow to address care issues – dental care, foot care (both supported in the act)  </a:t>
            </a:r>
          </a:p>
          <a:p>
            <a:pPr marL="0" indent="0">
              <a:buNone/>
            </a:pPr>
            <a:r>
              <a:rPr lang="en-CA" sz="5900" dirty="0">
                <a:latin typeface="Verdana" panose="020B0604030504040204" pitchFamily="34" charset="0"/>
                <a:ea typeface="Verdana" panose="020B0604030504040204" pitchFamily="34" charset="0"/>
                <a:cs typeface="Verdana" panose="020B0604030504040204" pitchFamily="34" charset="0"/>
              </a:rPr>
              <a:t>4. Air quality and temperature regulation: focus again with summer weather  and missed opportunity of $$$ last year</a:t>
            </a:r>
          </a:p>
          <a:p>
            <a:pPr marL="0" indent="0">
              <a:buNone/>
            </a:pPr>
            <a:r>
              <a:rPr lang="en-CA" sz="5900" dirty="0">
                <a:latin typeface="Verdana" panose="020B0604030504040204" pitchFamily="34" charset="0"/>
                <a:ea typeface="Verdana" panose="020B0604030504040204" pitchFamily="34" charset="0"/>
                <a:cs typeface="Verdana" panose="020B0604030504040204" pitchFamily="34" charset="0"/>
              </a:rPr>
              <a:t>5. Dietary Challenges – reduced complaints as more return to shared dining.  Raw food budget not keeping up to escalating costs</a:t>
            </a:r>
          </a:p>
          <a:p>
            <a:pPr marL="0" lvl="0" indent="0">
              <a:buNone/>
            </a:pPr>
            <a:r>
              <a:rPr lang="en-CA" sz="5900" dirty="0">
                <a:latin typeface="Verdana" panose="020B0604030504040204" pitchFamily="34" charset="0"/>
                <a:ea typeface="Verdana" panose="020B0604030504040204" pitchFamily="34" charset="0"/>
                <a:cs typeface="Verdana" panose="020B0604030504040204" pitchFamily="34" charset="0"/>
              </a:rPr>
              <a:t>6. Election Mode – </a:t>
            </a:r>
            <a:r>
              <a:rPr lang="en-CA" sz="5900" dirty="0">
                <a:solidFill>
                  <a:schemeClr val="tx1"/>
                </a:solidFill>
                <a:latin typeface="Verdana" panose="020B0604030504040204" pitchFamily="34" charset="0"/>
                <a:ea typeface="Verdana" panose="020B0604030504040204" pitchFamily="34" charset="0"/>
                <a:cs typeface="Verdana" panose="020B0604030504040204" pitchFamily="34" charset="0"/>
              </a:rPr>
              <a:t>promises/ promises / promises </a:t>
            </a:r>
            <a:endParaRPr lang="en-CA" sz="5900" dirty="0">
              <a:solidFill>
                <a:schemeClr val="tx1"/>
              </a:solidFill>
            </a:endParaRPr>
          </a:p>
          <a:p>
            <a:pPr marL="0" indent="0">
              <a:buNone/>
            </a:pPr>
            <a:r>
              <a:rPr lang="en-CA" sz="5900" dirty="0">
                <a:latin typeface="Verdana" panose="020B0604030504040204" pitchFamily="34" charset="0"/>
                <a:ea typeface="Verdana" panose="020B0604030504040204" pitchFamily="34" charset="0"/>
                <a:cs typeface="Verdana" panose="020B0604030504040204" pitchFamily="34" charset="0"/>
              </a:rPr>
              <a:t>National Standards  - quiet </a:t>
            </a:r>
          </a:p>
          <a:p>
            <a:pPr marL="0" indent="0">
              <a:buNone/>
            </a:pPr>
            <a:r>
              <a:rPr lang="en-CA" sz="5900" dirty="0">
                <a:latin typeface="Verdana" panose="020B0604030504040204" pitchFamily="34" charset="0"/>
                <a:ea typeface="Verdana" panose="020B0604030504040204" pitchFamily="34" charset="0"/>
                <a:cs typeface="Verdana" panose="020B0604030504040204" pitchFamily="34" charset="0"/>
              </a:rPr>
              <a:t>Ontario LTC Act regulations = effective April 11</a:t>
            </a:r>
            <a:endParaRPr lang="en-US" sz="5900" dirty="0"/>
          </a:p>
        </p:txBody>
      </p:sp>
    </p:spTree>
    <p:extLst>
      <p:ext uri="{BB962C8B-B14F-4D97-AF65-F5344CB8AC3E}">
        <p14:creationId xmlns:p14="http://schemas.microsoft.com/office/powerpoint/2010/main" val="23126872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8FDEB6-DA40-D247-A32F-EA1057308B38}"/>
              </a:ext>
            </a:extLst>
          </p:cNvPr>
          <p:cNvSpPr>
            <a:spLocks noGrp="1"/>
          </p:cNvSpPr>
          <p:nvPr>
            <p:ph type="body" idx="1"/>
          </p:nvPr>
        </p:nvSpPr>
        <p:spPr>
          <a:xfrm>
            <a:off x="263475" y="718260"/>
            <a:ext cx="11988800" cy="7821892"/>
          </a:xfrm>
        </p:spPr>
        <p:txBody>
          <a:bodyPr>
            <a:noAutofit/>
          </a:bodyPr>
          <a:lstStyle/>
          <a:p>
            <a:r>
              <a:rPr lang="en-US" sz="2800" b="1" dirty="0">
                <a:solidFill>
                  <a:srgbClr val="7030A0"/>
                </a:solidFill>
                <a:latin typeface="Verdana" panose="020B0604030504040204" pitchFamily="34" charset="0"/>
                <a:ea typeface="Verdana" panose="020B0604030504040204" pitchFamily="34" charset="0"/>
                <a:cs typeface="Verdana" panose="020B0604030504040204" pitchFamily="34" charset="0"/>
              </a:rPr>
              <a:t>Staffing Drivers</a:t>
            </a:r>
          </a:p>
          <a:p>
            <a:pPr lvl="2"/>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Hours of Care – meeting targets of 3.25 hours in April  Funding actually received? </a:t>
            </a:r>
          </a:p>
          <a:p>
            <a:pPr lvl="2"/>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Living wage ( 3 hours / hour permanent March 2022 but only for PSWs)</a:t>
            </a:r>
          </a:p>
          <a:p>
            <a:pPr lvl="2"/>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Working Conditions / Burn out / Retirement </a:t>
            </a:r>
          </a:p>
          <a:p>
            <a:pPr lvl="2"/>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Bill 124 – every party agrees to repeal except PCs </a:t>
            </a:r>
          </a:p>
          <a:p>
            <a:pPr lvl="2"/>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Reliance on Agency – hourly rate impact to budget and availability </a:t>
            </a:r>
          </a:p>
          <a:p>
            <a:pPr lvl="2"/>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Vaccinations policy – homes signing on to </a:t>
            </a:r>
            <a:r>
              <a:rPr lang="en-US" sz="2800" dirty="0" err="1">
                <a:solidFill>
                  <a:srgbClr val="002060"/>
                </a:solidFill>
                <a:latin typeface="Verdana" panose="020B0604030504040204" pitchFamily="34" charset="0"/>
                <a:ea typeface="Verdana" panose="020B0604030504040204" pitchFamily="34" charset="0"/>
                <a:cs typeface="Verdana" panose="020B0604030504040204" pitchFamily="34" charset="0"/>
              </a:rPr>
              <a:t>AdvantAge’s</a:t>
            </a: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 statement paper (Date April 16) </a:t>
            </a:r>
          </a:p>
        </p:txBody>
      </p:sp>
    </p:spTree>
    <p:extLst>
      <p:ext uri="{BB962C8B-B14F-4D97-AF65-F5344CB8AC3E}">
        <p14:creationId xmlns:p14="http://schemas.microsoft.com/office/powerpoint/2010/main" val="18007609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0C1907-DAB6-F933-A8B1-E60E705B9577}"/>
              </a:ext>
            </a:extLst>
          </p:cNvPr>
          <p:cNvSpPr txBox="1"/>
          <p:nvPr/>
        </p:nvSpPr>
        <p:spPr>
          <a:xfrm>
            <a:off x="1016000" y="950410"/>
            <a:ext cx="10972800"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CA" b="0" dirty="0">
                <a:solidFill>
                  <a:srgbClr val="002060"/>
                </a:solidFill>
              </a:rPr>
              <a:t>Dear (candidate)</a:t>
            </a:r>
          </a:p>
          <a:p>
            <a:endParaRPr lang="en-CA" b="0" dirty="0">
              <a:solidFill>
                <a:srgbClr val="002060"/>
              </a:solidFill>
            </a:endParaRPr>
          </a:p>
          <a:p>
            <a:pPr algn="l"/>
            <a:r>
              <a:rPr lang="en-CA" b="0" dirty="0">
                <a:solidFill>
                  <a:srgbClr val="002060"/>
                </a:solidFill>
              </a:rPr>
              <a:t>As I make up my mind about who to vote for in the provincial election, I'd like to know what you and your party plan to do to address the crisis in Long Term Care.</a:t>
            </a:r>
          </a:p>
          <a:p>
            <a:pPr algn="l"/>
            <a:r>
              <a:rPr lang="en-CA" b="0" dirty="0">
                <a:solidFill>
                  <a:srgbClr val="002060"/>
                </a:solidFill>
              </a:rPr>
              <a:t>There are 627 long-term care homes across Ontario, over 78,000 residents, hundreds of thousands of family members and friends and millions of citizens who may need that system one day and want to see it improve for current and future residents.</a:t>
            </a:r>
          </a:p>
          <a:p>
            <a:pPr algn="l"/>
            <a:br>
              <a:rPr lang="en-CA" b="0" dirty="0">
                <a:solidFill>
                  <a:srgbClr val="002060"/>
                </a:solidFill>
              </a:rPr>
            </a:br>
            <a:endParaRPr lang="en-CA" b="0" dirty="0">
              <a:solidFill>
                <a:srgbClr val="002060"/>
              </a:solidFill>
            </a:endParaRPr>
          </a:p>
          <a:p>
            <a:pPr algn="l"/>
            <a:r>
              <a:rPr lang="en-CA" b="0" dirty="0">
                <a:solidFill>
                  <a:srgbClr val="002060"/>
                </a:solidFill>
              </a:rPr>
              <a:t>Thank you for your attention,</a:t>
            </a:r>
          </a:p>
          <a:p>
            <a:br>
              <a:rPr lang="en-CA" dirty="0"/>
            </a:br>
            <a:endParaRPr kumimoji="0" lang="en-US" sz="3600" b="1" i="0" u="none" strike="noStrike" cap="small" spc="0" normalizeH="0" baseline="0" dirty="0">
              <a:ln>
                <a:noFill/>
              </a:ln>
              <a:solidFill>
                <a:srgbClr val="942193"/>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D90D39E7-6A8E-4474-2C11-7156A8EE40F9}"/>
              </a:ext>
            </a:extLst>
          </p:cNvPr>
          <p:cNvSpPr txBox="1"/>
          <p:nvPr/>
        </p:nvSpPr>
        <p:spPr>
          <a:xfrm>
            <a:off x="2256256" y="293820"/>
            <a:ext cx="76335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Election Email Campaign  example</a:t>
            </a:r>
          </a:p>
        </p:txBody>
      </p:sp>
    </p:spTree>
    <p:extLst>
      <p:ext uri="{BB962C8B-B14F-4D97-AF65-F5344CB8AC3E}">
        <p14:creationId xmlns:p14="http://schemas.microsoft.com/office/powerpoint/2010/main" val="38438659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the arms crossed&#10;&#10;Description automatically generated with medium confidence">
            <a:extLst>
              <a:ext uri="{FF2B5EF4-FFF2-40B4-BE49-F238E27FC236}">
                <a16:creationId xmlns:a16="http://schemas.microsoft.com/office/drawing/2014/main" id="{67CCBB05-2C07-CDF3-41A7-CB81CA2D2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96" y="1872172"/>
            <a:ext cx="5730564" cy="6926772"/>
          </a:xfrm>
          <a:prstGeom prst="rect">
            <a:avLst/>
          </a:prstGeom>
        </p:spPr>
      </p:pic>
      <p:sp>
        <p:nvSpPr>
          <p:cNvPr id="5" name="TextBox 4">
            <a:extLst>
              <a:ext uri="{FF2B5EF4-FFF2-40B4-BE49-F238E27FC236}">
                <a16:creationId xmlns:a16="http://schemas.microsoft.com/office/drawing/2014/main" id="{2A653BAC-DEDE-5D32-FC14-7579F4D075AF}"/>
              </a:ext>
            </a:extLst>
          </p:cNvPr>
          <p:cNvSpPr txBox="1"/>
          <p:nvPr/>
        </p:nvSpPr>
        <p:spPr>
          <a:xfrm>
            <a:off x="534130" y="551599"/>
            <a:ext cx="562513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Partners/ Linkages</a:t>
            </a:r>
          </a:p>
        </p:txBody>
      </p:sp>
      <p:sp>
        <p:nvSpPr>
          <p:cNvPr id="6" name="TextBox 5">
            <a:extLst>
              <a:ext uri="{FF2B5EF4-FFF2-40B4-BE49-F238E27FC236}">
                <a16:creationId xmlns:a16="http://schemas.microsoft.com/office/drawing/2014/main" id="{F24693CB-4DD6-DB08-B801-D66963377C44}"/>
              </a:ext>
            </a:extLst>
          </p:cNvPr>
          <p:cNvSpPr txBox="1"/>
          <p:nvPr/>
        </p:nvSpPr>
        <p:spPr>
          <a:xfrm>
            <a:off x="6983564" y="1071954"/>
            <a:ext cx="5730563" cy="72430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Emotion based care</a:t>
            </a:r>
          </a:p>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 </a:t>
            </a:r>
            <a:r>
              <a:rPr lang="en-US" dirty="0"/>
              <a:t>new </a:t>
            </a:r>
            <a:r>
              <a:rPr kumimoji="0" lang="en-US" sz="3600" b="1" i="0" u="none" strike="noStrike" cap="small" spc="0" normalizeH="0" baseline="0" dirty="0">
                <a:ln>
                  <a:noFill/>
                </a:ln>
                <a:solidFill>
                  <a:srgbClr val="942193"/>
                </a:solidFill>
                <a:effectLst/>
                <a:uFillTx/>
                <a:latin typeface="+mn-lt"/>
                <a:ea typeface="+mn-ea"/>
                <a:cs typeface="+mn-cs"/>
                <a:sym typeface="Helvetica Neue"/>
              </a:rPr>
              <a:t>models of care</a:t>
            </a:r>
          </a:p>
          <a:p>
            <a:pPr marL="0" marR="0" indent="0" algn="ctr" defTabSz="584200" rtl="0" fontAlgn="auto" latinLnBrk="0" hangingPunct="0">
              <a:lnSpc>
                <a:spcPct val="100000"/>
              </a:lnSpc>
              <a:spcBef>
                <a:spcPts val="0"/>
              </a:spcBef>
              <a:spcAft>
                <a:spcPts val="0"/>
              </a:spcAft>
              <a:buClrTx/>
              <a:buSzTx/>
              <a:buFontTx/>
              <a:buNone/>
              <a:tabLst/>
            </a:pPr>
            <a:endParaRPr lang="en-US" sz="2800" dirty="0">
              <a:solidFill>
                <a:srgbClr val="002060"/>
              </a:solidFill>
            </a:endParaRPr>
          </a:p>
          <a:p>
            <a:pPr marL="0" marR="0" indent="0" algn="ctr" defTabSz="584200" rtl="0" fontAlgn="auto" latinLnBrk="0" hangingPunct="0">
              <a:lnSpc>
                <a:spcPct val="100000"/>
              </a:lnSpc>
              <a:spcBef>
                <a:spcPts val="0"/>
              </a:spcBef>
              <a:spcAft>
                <a:spcPts val="0"/>
              </a:spcAft>
              <a:buClrTx/>
              <a:buSzTx/>
              <a:buFontTx/>
              <a:buNone/>
              <a:tabLst/>
            </a:pPr>
            <a:r>
              <a:rPr lang="en-US" sz="2800" dirty="0">
                <a:solidFill>
                  <a:srgbClr val="002060"/>
                </a:solidFill>
              </a:rPr>
              <a:t>Opportunity to educate  candidates: care models </a:t>
            </a:r>
          </a:p>
          <a:p>
            <a:pPr marL="0" marR="0" indent="0" algn="ctr" defTabSz="584200" rtl="0" fontAlgn="auto" latinLnBrk="0" hangingPunct="0">
              <a:lnSpc>
                <a:spcPct val="100000"/>
              </a:lnSpc>
              <a:spcBef>
                <a:spcPts val="0"/>
              </a:spcBef>
              <a:spcAft>
                <a:spcPts val="0"/>
              </a:spcAft>
              <a:buClrTx/>
              <a:buSzTx/>
              <a:buFontTx/>
              <a:buNone/>
              <a:tabLst/>
            </a:pPr>
            <a:r>
              <a:rPr lang="en-US" sz="2800" dirty="0">
                <a:solidFill>
                  <a:srgbClr val="002060"/>
                </a:solidFill>
              </a:rPr>
              <a:t>are more than just </a:t>
            </a:r>
          </a:p>
          <a:p>
            <a:pPr marL="0" marR="0" indent="0" algn="ctr" defTabSz="584200" rtl="0" fontAlgn="auto" latinLnBrk="0" hangingPunct="0">
              <a:lnSpc>
                <a:spcPct val="100000"/>
              </a:lnSpc>
              <a:spcBef>
                <a:spcPts val="0"/>
              </a:spcBef>
              <a:spcAft>
                <a:spcPts val="0"/>
              </a:spcAft>
              <a:buClrTx/>
              <a:buSzTx/>
              <a:buFontTx/>
              <a:buNone/>
              <a:tabLst/>
            </a:pPr>
            <a:r>
              <a:rPr lang="en-US" sz="2800" dirty="0">
                <a:solidFill>
                  <a:srgbClr val="002060"/>
                </a:solidFill>
              </a:rPr>
              <a:t>“build more beds”?</a:t>
            </a:r>
          </a:p>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Check out our webpage or </a:t>
            </a:r>
          </a:p>
          <a:p>
            <a:r>
              <a:rPr lang="en-US" dirty="0"/>
              <a:t>https://</a:t>
            </a:r>
            <a:r>
              <a:rPr lang="en-US" dirty="0" err="1"/>
              <a:t>changeltcnow.ca</a:t>
            </a:r>
            <a:r>
              <a:rPr lang="en-US" dirty="0"/>
              <a:t>/transformative-culture-change/ </a:t>
            </a:r>
            <a:endParaRPr kumimoji="0" lang="en-US" b="1" i="0" u="none" strike="noStrike" cap="small" spc="0" normalizeH="0" baseline="0" dirty="0">
              <a:ln>
                <a:noFill/>
              </a:ln>
              <a:solidFill>
                <a:srgbClr val="942193"/>
              </a:solidFill>
              <a:effectLst/>
              <a:uFillTx/>
              <a:latin typeface="+mn-lt"/>
              <a:ea typeface="+mn-ea"/>
              <a:cs typeface="+mn-cs"/>
              <a:sym typeface="Helvetica Neue"/>
            </a:endParaRPr>
          </a:p>
        </p:txBody>
      </p:sp>
    </p:spTree>
    <p:extLst>
      <p:ext uri="{BB962C8B-B14F-4D97-AF65-F5344CB8AC3E}">
        <p14:creationId xmlns:p14="http://schemas.microsoft.com/office/powerpoint/2010/main" val="1258093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F7E309-208C-5AB5-A996-FAD008940C28}"/>
              </a:ext>
            </a:extLst>
          </p:cNvPr>
          <p:cNvSpPr txBox="1"/>
          <p:nvPr/>
        </p:nvSpPr>
        <p:spPr>
          <a:xfrm>
            <a:off x="2665110" y="313909"/>
            <a:ext cx="7984557"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Ontario Health Coalition </a:t>
            </a:r>
          </a:p>
          <a:p>
            <a:pPr marL="0" marR="0" indent="0" algn="ctr" defTabSz="584200" rtl="0" fontAlgn="auto" latinLnBrk="0" hangingPunct="0">
              <a:lnSpc>
                <a:spcPct val="100000"/>
              </a:lnSpc>
              <a:spcBef>
                <a:spcPts val="0"/>
              </a:spcBef>
              <a:spcAft>
                <a:spcPts val="0"/>
              </a:spcAft>
              <a:buClrTx/>
              <a:buSzTx/>
              <a:buFontTx/>
              <a:buNone/>
              <a:tabLst/>
            </a:pPr>
            <a:endParaRPr kumimoji="0" lang="en-US" sz="3600" b="1" i="0" u="none" strike="noStrike" cap="small" spc="0" normalizeH="0" baseline="0" dirty="0">
              <a:ln>
                <a:noFill/>
              </a:ln>
              <a:solidFill>
                <a:srgbClr val="942193"/>
              </a:solidFill>
              <a:effectLst/>
              <a:uFillTx/>
              <a:latin typeface="+mn-lt"/>
              <a:ea typeface="+mn-ea"/>
              <a:cs typeface="+mn-cs"/>
              <a:sym typeface="Helvetica Neue"/>
            </a:endParaRPr>
          </a:p>
          <a:p>
            <a:pPr marL="571500" marR="0" indent="-5715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600" b="0" i="0" u="none" strike="noStrike" cap="small" spc="0" normalizeH="0" baseline="0" dirty="0">
                <a:ln>
                  <a:noFill/>
                </a:ln>
                <a:solidFill>
                  <a:srgbClr val="002060"/>
                </a:solidFill>
                <a:effectLst/>
                <a:uFillTx/>
                <a:latin typeface="Verdana" panose="020B0604030504040204" pitchFamily="34" charset="0"/>
                <a:ea typeface="Verdana" panose="020B0604030504040204" pitchFamily="34" charset="0"/>
                <a:cs typeface="Verdana" panose="020B0604030504040204" pitchFamily="34" charset="0"/>
                <a:sym typeface="Helvetica Neue"/>
              </a:rPr>
              <a:t>Focus on stopping privatization</a:t>
            </a:r>
          </a:p>
          <a:p>
            <a:pPr marL="571500" marR="0" indent="-5715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b="0" dirty="0">
                <a:solidFill>
                  <a:srgbClr val="002060"/>
                </a:solidFill>
                <a:latin typeface="Verdana" panose="020B0604030504040204" pitchFamily="34" charset="0"/>
                <a:ea typeface="Verdana" panose="020B0604030504040204" pitchFamily="34" charset="0"/>
                <a:cs typeface="Verdana" panose="020B0604030504040204" pitchFamily="34" charset="0"/>
              </a:rPr>
              <a:t>Hours of Care survey</a:t>
            </a:r>
            <a:endParaRPr kumimoji="0" lang="en-US" sz="3600" b="0" i="0" u="none" strike="noStrike" cap="small" spc="0" normalizeH="0" baseline="0" dirty="0">
              <a:ln>
                <a:noFill/>
              </a:ln>
              <a:solidFill>
                <a:srgbClr val="002060"/>
              </a:solidFill>
              <a:effectLst/>
              <a:uFillTx/>
              <a:latin typeface="Verdana" panose="020B0604030504040204" pitchFamily="34" charset="0"/>
              <a:ea typeface="Verdana" panose="020B0604030504040204" pitchFamily="34" charset="0"/>
              <a:cs typeface="Verdana" panose="020B0604030504040204" pitchFamily="34" charset="0"/>
              <a:sym typeface="Helvetica Neue"/>
            </a:endParaRPr>
          </a:p>
        </p:txBody>
      </p:sp>
      <p:sp>
        <p:nvSpPr>
          <p:cNvPr id="4" name="TextBox 3">
            <a:extLst>
              <a:ext uri="{FF2B5EF4-FFF2-40B4-BE49-F238E27FC236}">
                <a16:creationId xmlns:a16="http://schemas.microsoft.com/office/drawing/2014/main" id="{98927172-205E-A758-5A36-5A958FB30F85}"/>
              </a:ext>
            </a:extLst>
          </p:cNvPr>
          <p:cNvSpPr txBox="1"/>
          <p:nvPr/>
        </p:nvSpPr>
        <p:spPr>
          <a:xfrm>
            <a:off x="463461" y="5308250"/>
            <a:ext cx="12077877"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small" spc="0" normalizeH="0" baseline="0" dirty="0">
                <a:ln>
                  <a:noFill/>
                </a:ln>
                <a:solidFill>
                  <a:srgbClr val="942193"/>
                </a:solidFill>
                <a:effectLst/>
                <a:uFillTx/>
                <a:latin typeface="+mn-lt"/>
                <a:ea typeface="+mn-ea"/>
                <a:cs typeface="+mn-cs"/>
                <a:sym typeface="Helvetica Neue"/>
              </a:rPr>
              <a:t>Family Coalition – raised province wide issues</a:t>
            </a:r>
          </a:p>
          <a:p>
            <a:pPr marL="571500" indent="-571500" algn="l">
              <a:buFont typeface="Arial" panose="020B0604020202020204" pitchFamily="34" charset="0"/>
              <a:buChar char="•"/>
            </a:pPr>
            <a:r>
              <a:rPr lang="en-CA" sz="3200" b="0" dirty="0">
                <a:solidFill>
                  <a:srgbClr val="002060"/>
                </a:solidFill>
                <a:latin typeface="Verdana" panose="020B0604030504040204" pitchFamily="34" charset="0"/>
                <a:ea typeface="Verdana" panose="020B0604030504040204" pitchFamily="34" charset="0"/>
                <a:cs typeface="Verdana" panose="020B0604030504040204" pitchFamily="34" charset="0"/>
              </a:rPr>
              <a:t>Draw attention to sector wide problems</a:t>
            </a:r>
          </a:p>
          <a:p>
            <a:pPr marL="571500" indent="-571500" algn="l">
              <a:buFont typeface="Arial" panose="020B0604020202020204" pitchFamily="34" charset="0"/>
              <a:buChar char="•"/>
            </a:pPr>
            <a:r>
              <a:rPr lang="en-CA" sz="3200" b="0" dirty="0">
                <a:solidFill>
                  <a:srgbClr val="002060"/>
                </a:solidFill>
                <a:latin typeface="Verdana" panose="020B0604030504040204" pitchFamily="34" charset="0"/>
                <a:ea typeface="Verdana" panose="020B0604030504040204" pitchFamily="34" charset="0"/>
                <a:cs typeface="Verdana" panose="020B0604030504040204" pitchFamily="34" charset="0"/>
              </a:rPr>
              <a:t>Back them up with data ( surveying to show patterns) </a:t>
            </a:r>
          </a:p>
          <a:p>
            <a:pPr marL="571500" indent="-571500" algn="l">
              <a:buFont typeface="Arial" panose="020B0604020202020204" pitchFamily="34" charset="0"/>
              <a:buChar char="•"/>
            </a:pPr>
            <a:r>
              <a:rPr lang="en-CA" sz="3200" b="0" dirty="0">
                <a:solidFill>
                  <a:srgbClr val="002060"/>
                </a:solidFill>
                <a:latin typeface="Verdana" panose="020B0604030504040204" pitchFamily="34" charset="0"/>
                <a:ea typeface="Verdana" panose="020B0604030504040204" pitchFamily="34" charset="0"/>
                <a:cs typeface="Verdana" panose="020B0604030504040204" pitchFamily="34" charset="0"/>
              </a:rPr>
              <a:t>Illustrate them with stories</a:t>
            </a:r>
          </a:p>
          <a:p>
            <a:pPr marL="571500" indent="-571500" algn="l">
              <a:buFont typeface="Arial" panose="020B0604020202020204" pitchFamily="34" charset="0"/>
              <a:buChar char="•"/>
            </a:pPr>
            <a:r>
              <a:rPr lang="en-CA" sz="3200" b="0" dirty="0">
                <a:solidFill>
                  <a:srgbClr val="002060"/>
                </a:solidFill>
                <a:latin typeface="Verdana" panose="020B0604030504040204" pitchFamily="34" charset="0"/>
                <a:ea typeface="Verdana" panose="020B0604030504040204" pitchFamily="34" charset="0"/>
                <a:cs typeface="Verdana" panose="020B0604030504040204" pitchFamily="34" charset="0"/>
              </a:rPr>
              <a:t>Then demand that politicians and ministries do better.  </a:t>
            </a:r>
          </a:p>
          <a:p>
            <a:pPr marL="571500" marR="0" indent="-5715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600" b="1" i="0" u="none" strike="noStrike" cap="small" spc="0" normalizeH="0" baseline="0" dirty="0">
              <a:ln>
                <a:noFill/>
              </a:ln>
              <a:solidFill>
                <a:srgbClr val="942193"/>
              </a:solidFill>
              <a:effectLst/>
              <a:uFillTx/>
              <a:latin typeface="+mn-lt"/>
              <a:ea typeface="+mn-ea"/>
              <a:cs typeface="+mn-cs"/>
              <a:sym typeface="Helvetica Neue"/>
            </a:endParaRPr>
          </a:p>
        </p:txBody>
      </p:sp>
    </p:spTree>
    <p:extLst>
      <p:ext uri="{BB962C8B-B14F-4D97-AF65-F5344CB8AC3E}">
        <p14:creationId xmlns:p14="http://schemas.microsoft.com/office/powerpoint/2010/main" val="4034738119"/>
      </p:ext>
    </p:extLst>
  </p:cSld>
  <p:clrMapOvr>
    <a:masterClrMapping/>
  </p:clrMapOvr>
  <p:transition spd="med"/>
</p:sld>
</file>

<file path=ppt/theme/theme1.xml><?xml version="1.0" encoding="utf-8"?>
<a:theme xmlns:a="http://schemas.openxmlformats.org/drawingml/2006/main" name="New_Template3">
  <a:themeElements>
    <a:clrScheme name="New_Template3">
      <a:dk1>
        <a:srgbClr val="739473"/>
      </a:dk1>
      <a:lt1>
        <a:srgbClr val="942193"/>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Helvetica"/>
        <a:ea typeface="Helvetica"/>
        <a:cs typeface="Helvetica"/>
      </a:majorFont>
      <a:minorFont>
        <a:latin typeface="Helvetica Neue"/>
        <a:ea typeface="Helvetica Neue"/>
        <a:cs typeface="Helvetica Neue"/>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Helvetica"/>
        <a:ea typeface="Helvetica"/>
        <a:cs typeface="Helvetica"/>
      </a:majorFont>
      <a:minorFont>
        <a:latin typeface="Helvetica Neue"/>
        <a:ea typeface="Helvetica Neue"/>
        <a:cs typeface="Helvetica Neue"/>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1" i="0" u="none" strike="noStrike" cap="small" spc="0" normalizeH="0" baseline="0">
            <a:ln>
              <a:noFill/>
            </a:ln>
            <a:solidFill>
              <a:srgbClr val="942193"/>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3029</TotalTime>
  <Words>595</Words>
  <Application>Microsoft Macintosh PowerPoint</Application>
  <PresentationFormat>Custom</PresentationFormat>
  <Paragraphs>81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Gill Sans</vt:lpstr>
      <vt:lpstr>Helvetica Neue</vt:lpstr>
      <vt:lpstr>Times Roman</vt:lpstr>
      <vt:lpstr>Verdana</vt:lpstr>
      <vt:lpstr>New_Template3</vt:lpstr>
      <vt:lpstr>Advocacy Committee Rundown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Round Table</vt:lpstr>
      <vt:lpstr>Welcome Jane!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Committee Report </dc:title>
  <cp:lastModifiedBy>Carol Dueck</cp:lastModifiedBy>
  <cp:revision>32</cp:revision>
  <dcterms:modified xsi:type="dcterms:W3CDTF">2022-05-23T17:53:43Z</dcterms:modified>
</cp:coreProperties>
</file>