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9" r:id="rId7"/>
    <p:sldId id="270" r:id="rId8"/>
    <p:sldId id="271" r:id="rId9"/>
    <p:sldId id="272" r:id="rId10"/>
    <p:sldId id="265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627"/>
  </p:normalViewPr>
  <p:slideViewPr>
    <p:cSldViewPr snapToGrid="0">
      <p:cViewPr varScale="1">
        <p:scale>
          <a:sx n="96" d="100"/>
          <a:sy n="96" d="100"/>
        </p:scale>
        <p:origin x="4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79EDDD-0093-424A-B412-F179D57450D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BF22595-66D2-4588-A59B-66A8A8C00FB5}">
      <dgm:prSet/>
      <dgm:spPr/>
      <dgm:t>
        <a:bodyPr/>
        <a:lstStyle/>
        <a:p>
          <a:r>
            <a:rPr lang="en-US" b="0" i="0"/>
            <a:t>Health care professionals' routines are shaped by patient needs and care requirements and, when applicable, regulatory and legislative requirements. </a:t>
          </a:r>
          <a:endParaRPr lang="en-US"/>
        </a:p>
      </dgm:t>
    </dgm:pt>
    <dgm:pt modelId="{D5DAC746-1B52-4F0A-843F-01E6A54FC566}" type="parTrans" cxnId="{9ADAE0F3-AAB8-425D-97FA-835EAED37968}">
      <dgm:prSet/>
      <dgm:spPr/>
      <dgm:t>
        <a:bodyPr/>
        <a:lstStyle/>
        <a:p>
          <a:endParaRPr lang="en-US"/>
        </a:p>
      </dgm:t>
    </dgm:pt>
    <dgm:pt modelId="{FBD47A28-F830-43BD-A6DA-17A19864714A}" type="sibTrans" cxnId="{9ADAE0F3-AAB8-425D-97FA-835EAED37968}">
      <dgm:prSet/>
      <dgm:spPr/>
      <dgm:t>
        <a:bodyPr/>
        <a:lstStyle/>
        <a:p>
          <a:endParaRPr lang="en-US"/>
        </a:p>
      </dgm:t>
    </dgm:pt>
    <dgm:pt modelId="{B90F8B28-DA37-4374-9E34-BB86D0EEBF91}">
      <dgm:prSet/>
      <dgm:spPr/>
      <dgm:t>
        <a:bodyPr/>
        <a:lstStyle/>
        <a:p>
          <a:r>
            <a:rPr lang="en-US" b="0" i="0"/>
            <a:t>For the benefit of this presentation, we will be providing a general overview of the pattern of the daily life of the PSW based on the care setting of the patient.</a:t>
          </a:r>
          <a:endParaRPr lang="en-US"/>
        </a:p>
      </dgm:t>
    </dgm:pt>
    <dgm:pt modelId="{0CA036EF-32E0-4D96-837F-AAD4884E1ECD}" type="parTrans" cxnId="{C2830619-29AF-408F-B038-E0F1A7CB7F7B}">
      <dgm:prSet/>
      <dgm:spPr/>
      <dgm:t>
        <a:bodyPr/>
        <a:lstStyle/>
        <a:p>
          <a:endParaRPr lang="en-US"/>
        </a:p>
      </dgm:t>
    </dgm:pt>
    <dgm:pt modelId="{4F9471D5-F1AF-4E8C-85C4-C37B74150FAE}" type="sibTrans" cxnId="{C2830619-29AF-408F-B038-E0F1A7CB7F7B}">
      <dgm:prSet/>
      <dgm:spPr/>
      <dgm:t>
        <a:bodyPr/>
        <a:lstStyle/>
        <a:p>
          <a:endParaRPr lang="en-US"/>
        </a:p>
      </dgm:t>
    </dgm:pt>
    <dgm:pt modelId="{4BC5AA62-7690-4F8B-99D3-638654D9006A}" type="pres">
      <dgm:prSet presAssocID="{C079EDDD-0093-424A-B412-F179D57450DC}" presName="root" presStyleCnt="0">
        <dgm:presLayoutVars>
          <dgm:dir/>
          <dgm:resizeHandles val="exact"/>
        </dgm:presLayoutVars>
      </dgm:prSet>
      <dgm:spPr/>
    </dgm:pt>
    <dgm:pt modelId="{9648BFB0-C85C-4C74-B9F5-F4201DF151CD}" type="pres">
      <dgm:prSet presAssocID="{8BF22595-66D2-4588-A59B-66A8A8C00FB5}" presName="compNode" presStyleCnt="0"/>
      <dgm:spPr/>
    </dgm:pt>
    <dgm:pt modelId="{F4B680C8-A262-4A95-A111-DDE712E096C2}" type="pres">
      <dgm:prSet presAssocID="{8BF22595-66D2-4588-A59B-66A8A8C00FB5}" presName="bgRect" presStyleLbl="bgShp" presStyleIdx="0" presStyleCnt="2"/>
      <dgm:spPr/>
    </dgm:pt>
    <dgm:pt modelId="{6CBFAE9D-24CA-44A9-BAAB-B4A57DF8CFC1}" type="pres">
      <dgm:prSet presAssocID="{8BF22595-66D2-4588-A59B-66A8A8C00FB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92C2EE37-3174-481A-831F-E489D650F250}" type="pres">
      <dgm:prSet presAssocID="{8BF22595-66D2-4588-A59B-66A8A8C00FB5}" presName="spaceRect" presStyleCnt="0"/>
      <dgm:spPr/>
    </dgm:pt>
    <dgm:pt modelId="{03328C46-0CBF-4DA9-B587-945F113841E8}" type="pres">
      <dgm:prSet presAssocID="{8BF22595-66D2-4588-A59B-66A8A8C00FB5}" presName="parTx" presStyleLbl="revTx" presStyleIdx="0" presStyleCnt="2">
        <dgm:presLayoutVars>
          <dgm:chMax val="0"/>
          <dgm:chPref val="0"/>
        </dgm:presLayoutVars>
      </dgm:prSet>
      <dgm:spPr/>
    </dgm:pt>
    <dgm:pt modelId="{0B6C2B4D-8BE0-4424-BE52-29D6F4835161}" type="pres">
      <dgm:prSet presAssocID="{FBD47A28-F830-43BD-A6DA-17A19864714A}" presName="sibTrans" presStyleCnt="0"/>
      <dgm:spPr/>
    </dgm:pt>
    <dgm:pt modelId="{D3F2A6CA-52A5-4503-9781-62420458AECD}" type="pres">
      <dgm:prSet presAssocID="{B90F8B28-DA37-4374-9E34-BB86D0EEBF91}" presName="compNode" presStyleCnt="0"/>
      <dgm:spPr/>
    </dgm:pt>
    <dgm:pt modelId="{934E467D-14DB-4772-B3AD-9F7719E5B9F2}" type="pres">
      <dgm:prSet presAssocID="{B90F8B28-DA37-4374-9E34-BB86D0EEBF91}" presName="bgRect" presStyleLbl="bgShp" presStyleIdx="1" presStyleCnt="2"/>
      <dgm:spPr/>
    </dgm:pt>
    <dgm:pt modelId="{95F8CD44-245F-435E-AB8E-FFAC06D7992E}" type="pres">
      <dgm:prSet presAssocID="{B90F8B28-DA37-4374-9E34-BB86D0EEBF9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E5BA116-5340-4F06-89BD-721CD7914C4B}" type="pres">
      <dgm:prSet presAssocID="{B90F8B28-DA37-4374-9E34-BB86D0EEBF91}" presName="spaceRect" presStyleCnt="0"/>
      <dgm:spPr/>
    </dgm:pt>
    <dgm:pt modelId="{A8E54A50-8892-4A93-A54F-161AD652C201}" type="pres">
      <dgm:prSet presAssocID="{B90F8B28-DA37-4374-9E34-BB86D0EEBF9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2830619-29AF-408F-B038-E0F1A7CB7F7B}" srcId="{C079EDDD-0093-424A-B412-F179D57450DC}" destId="{B90F8B28-DA37-4374-9E34-BB86D0EEBF91}" srcOrd="1" destOrd="0" parTransId="{0CA036EF-32E0-4D96-837F-AAD4884E1ECD}" sibTransId="{4F9471D5-F1AF-4E8C-85C4-C37B74150FAE}"/>
    <dgm:cxn modelId="{3C7AA755-4F53-44C2-AD03-05F77E133BDE}" type="presOf" srcId="{B90F8B28-DA37-4374-9E34-BB86D0EEBF91}" destId="{A8E54A50-8892-4A93-A54F-161AD652C201}" srcOrd="0" destOrd="0" presId="urn:microsoft.com/office/officeart/2018/2/layout/IconVerticalSolidList"/>
    <dgm:cxn modelId="{CCF8E9CF-5651-4F89-987D-DC42887FD9AD}" type="presOf" srcId="{C079EDDD-0093-424A-B412-F179D57450DC}" destId="{4BC5AA62-7690-4F8B-99D3-638654D9006A}" srcOrd="0" destOrd="0" presId="urn:microsoft.com/office/officeart/2018/2/layout/IconVerticalSolidList"/>
    <dgm:cxn modelId="{0B6273EE-1569-47B3-85A7-0E5EE3A5A6B3}" type="presOf" srcId="{8BF22595-66D2-4588-A59B-66A8A8C00FB5}" destId="{03328C46-0CBF-4DA9-B587-945F113841E8}" srcOrd="0" destOrd="0" presId="urn:microsoft.com/office/officeart/2018/2/layout/IconVerticalSolidList"/>
    <dgm:cxn modelId="{9ADAE0F3-AAB8-425D-97FA-835EAED37968}" srcId="{C079EDDD-0093-424A-B412-F179D57450DC}" destId="{8BF22595-66D2-4588-A59B-66A8A8C00FB5}" srcOrd="0" destOrd="0" parTransId="{D5DAC746-1B52-4F0A-843F-01E6A54FC566}" sibTransId="{FBD47A28-F830-43BD-A6DA-17A19864714A}"/>
    <dgm:cxn modelId="{C0A22596-A4F5-4F7E-A56F-C9F1D6AB1014}" type="presParOf" srcId="{4BC5AA62-7690-4F8B-99D3-638654D9006A}" destId="{9648BFB0-C85C-4C74-B9F5-F4201DF151CD}" srcOrd="0" destOrd="0" presId="urn:microsoft.com/office/officeart/2018/2/layout/IconVerticalSolidList"/>
    <dgm:cxn modelId="{B058D5F4-EEEA-4319-84BD-230A07591111}" type="presParOf" srcId="{9648BFB0-C85C-4C74-B9F5-F4201DF151CD}" destId="{F4B680C8-A262-4A95-A111-DDE712E096C2}" srcOrd="0" destOrd="0" presId="urn:microsoft.com/office/officeart/2018/2/layout/IconVerticalSolidList"/>
    <dgm:cxn modelId="{84F4ADC6-6D5A-4977-9E3A-7E9C6B9A8E0A}" type="presParOf" srcId="{9648BFB0-C85C-4C74-B9F5-F4201DF151CD}" destId="{6CBFAE9D-24CA-44A9-BAAB-B4A57DF8CFC1}" srcOrd="1" destOrd="0" presId="urn:microsoft.com/office/officeart/2018/2/layout/IconVerticalSolidList"/>
    <dgm:cxn modelId="{36107A64-921E-48CD-97F8-873CB3746042}" type="presParOf" srcId="{9648BFB0-C85C-4C74-B9F5-F4201DF151CD}" destId="{92C2EE37-3174-481A-831F-E489D650F250}" srcOrd="2" destOrd="0" presId="urn:microsoft.com/office/officeart/2018/2/layout/IconVerticalSolidList"/>
    <dgm:cxn modelId="{E765E2F9-7F9E-4D58-A1B7-66C4B27071C2}" type="presParOf" srcId="{9648BFB0-C85C-4C74-B9F5-F4201DF151CD}" destId="{03328C46-0CBF-4DA9-B587-945F113841E8}" srcOrd="3" destOrd="0" presId="urn:microsoft.com/office/officeart/2018/2/layout/IconVerticalSolidList"/>
    <dgm:cxn modelId="{BA77BE51-C69D-4B97-BDB4-D9D91FDD3576}" type="presParOf" srcId="{4BC5AA62-7690-4F8B-99D3-638654D9006A}" destId="{0B6C2B4D-8BE0-4424-BE52-29D6F4835161}" srcOrd="1" destOrd="0" presId="urn:microsoft.com/office/officeart/2018/2/layout/IconVerticalSolidList"/>
    <dgm:cxn modelId="{3B946165-9767-4BA2-A76B-E4BD9F617CA9}" type="presParOf" srcId="{4BC5AA62-7690-4F8B-99D3-638654D9006A}" destId="{D3F2A6CA-52A5-4503-9781-62420458AECD}" srcOrd="2" destOrd="0" presId="urn:microsoft.com/office/officeart/2018/2/layout/IconVerticalSolidList"/>
    <dgm:cxn modelId="{3B625281-B07D-4EB1-886E-87EBA1920266}" type="presParOf" srcId="{D3F2A6CA-52A5-4503-9781-62420458AECD}" destId="{934E467D-14DB-4772-B3AD-9F7719E5B9F2}" srcOrd="0" destOrd="0" presId="urn:microsoft.com/office/officeart/2018/2/layout/IconVerticalSolidList"/>
    <dgm:cxn modelId="{7B388E4B-8976-47E9-95F5-49C2CBA5FF13}" type="presParOf" srcId="{D3F2A6CA-52A5-4503-9781-62420458AECD}" destId="{95F8CD44-245F-435E-AB8E-FFAC06D7992E}" srcOrd="1" destOrd="0" presId="urn:microsoft.com/office/officeart/2018/2/layout/IconVerticalSolidList"/>
    <dgm:cxn modelId="{C4244AA1-32DD-4CCB-B22E-F3BD1D0E4EF3}" type="presParOf" srcId="{D3F2A6CA-52A5-4503-9781-62420458AECD}" destId="{6E5BA116-5340-4F06-89BD-721CD7914C4B}" srcOrd="2" destOrd="0" presId="urn:microsoft.com/office/officeart/2018/2/layout/IconVerticalSolidList"/>
    <dgm:cxn modelId="{4AC08C28-F754-4CB4-8BB4-673E666540AE}" type="presParOf" srcId="{D3F2A6CA-52A5-4503-9781-62420458AECD}" destId="{A8E54A50-8892-4A93-A54F-161AD652C20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680C8-A262-4A95-A111-DDE712E096C2}">
      <dsp:nvSpPr>
        <dsp:cNvPr id="0" name=""/>
        <dsp:cNvSpPr/>
      </dsp:nvSpPr>
      <dsp:spPr>
        <a:xfrm>
          <a:off x="0" y="708097"/>
          <a:ext cx="10515600" cy="1307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FAE9D-24CA-44A9-BAAB-B4A57DF8CFC1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28C46-0CBF-4DA9-B587-945F113841E8}">
      <dsp:nvSpPr>
        <dsp:cNvPr id="0" name=""/>
        <dsp:cNvSpPr/>
      </dsp:nvSpPr>
      <dsp:spPr>
        <a:xfrm>
          <a:off x="1509882" y="708097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Health care professionals' routines are shaped by patient needs and care requirements and, when applicable, regulatory and legislative requirements. </a:t>
          </a:r>
          <a:endParaRPr lang="en-US" sz="2400" kern="1200"/>
        </a:p>
      </dsp:txBody>
      <dsp:txXfrm>
        <a:off x="1509882" y="708097"/>
        <a:ext cx="9005717" cy="1307257"/>
      </dsp:txXfrm>
    </dsp:sp>
    <dsp:sp modelId="{934E467D-14DB-4772-B3AD-9F7719E5B9F2}">
      <dsp:nvSpPr>
        <dsp:cNvPr id="0" name=""/>
        <dsp:cNvSpPr/>
      </dsp:nvSpPr>
      <dsp:spPr>
        <a:xfrm>
          <a:off x="0" y="2342169"/>
          <a:ext cx="10515600" cy="1307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8CD44-245F-435E-AB8E-FFAC06D7992E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54A50-8892-4A93-A54F-161AD652C201}">
      <dsp:nvSpPr>
        <dsp:cNvPr id="0" name=""/>
        <dsp:cNvSpPr/>
      </dsp:nvSpPr>
      <dsp:spPr>
        <a:xfrm>
          <a:off x="1509882" y="2342169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For the benefit of this presentation, we will be providing a general overview of the pattern of the daily life of the PSW based on the care setting of the patient.</a:t>
          </a:r>
          <a:endParaRPr lang="en-US" sz="2400" kern="1200"/>
        </a:p>
      </dsp:txBody>
      <dsp:txXfrm>
        <a:off x="1509882" y="2342169"/>
        <a:ext cx="9005717" cy="1307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2CEF0-E840-1A4B-B855-34F8F46E5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0901C-D9EE-BB23-3C3C-52B991FAD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39944-D32E-5A27-1E86-21E1CAFE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D2785-CB6E-3554-4D3B-CB7485D1A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9229B-12E0-D2A2-269A-8E23FBE4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969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23B7C-09E4-B7D4-424A-7BD5F8CC7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92264-3E33-30FD-4C46-D68A3500A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C96CA-4FFC-0D39-143E-04DDBA531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E8579-CE6B-F45E-B0FD-99DE166D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70973-91F5-3565-A2A6-0D4DA9F1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217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E39B1-F238-2F4B-0E94-AB8EB5E7C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C3135E-064A-7353-4DBE-12BA0C084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009B-9903-BA65-A6DE-DE8EE0547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19C5A-B98E-637B-B274-864BB715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1440B-BE11-5AF3-97B0-B7F4CEA8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446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FE01E-C70D-706A-F551-D69A1922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9DCCB-B4EF-E746-43DF-E1600AECB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F90BD-3C32-996A-E168-6AEEAC32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40BFA-5BEF-D787-F5CE-EE983E12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F8B07-198C-6233-B671-9F9937E38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59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C9239-C07F-1038-A04A-485EDEF51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0BDC1-3268-618D-5849-8F57B8EC2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28CAC-7CDD-0CE5-5EDF-6A0F1513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E0A9A-5C82-065B-B735-31100C65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81008-EA12-6EC7-0958-2EFA827C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878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9731-0BD3-CF49-25BF-8640DFA7D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11D04-D603-AB06-B020-563E3BE31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DFD20-C04A-4E8B-5EA8-AE9D56964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2A253-E6BF-6364-6CF1-1143183EA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F40DA-B09D-223C-1E26-D88EFD98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61FA0-F71F-D835-B4AC-A0893A60C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54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48244-B9E2-05D0-492F-FB2563F10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B39AE-2F5A-800B-A84D-68C5EB584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149C4-452A-019E-DA71-4F6965526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0EAC05-FD72-3A3B-8973-09540A549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C3647-00FF-2201-E111-03BC51A25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CD0B9-C2F0-2FEA-C496-D0165DAB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FA651-46F6-6183-A6DD-0D6B3538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7724D-796E-8DF3-9DC4-643CEB3A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9709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692CB-C8ED-8386-26E0-E01C3E2F7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C79F8-2B69-833E-B40F-E48E63B6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94A58-B964-3009-9AA2-7E5A3975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9A05D-7BC1-3A91-C8E7-B022D6BA6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310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BA8410-E30F-42F5-60C1-C7C018D1E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389C8-74BA-5624-3BA5-AC4CFA2F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576BF-DC7A-FC5B-23AA-CD2798A35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27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9AD9-83A1-9473-8CFA-78DEE2902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C8FB-6D57-9E1E-FDE2-FF2A64ECE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926347-B0E9-B03C-9365-C3B2D7D83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7A8BB-B5F7-926B-3CFB-7CC11F4E8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C5A21-6FFE-55EB-ECDB-F9FA9387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BB742-15C9-7FF9-D76F-AAA79644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136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FE11-AF7C-4101-848D-9EDA19EE7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92EDC2-2C39-205D-433A-F68AD7FBD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20955-C3B6-BC30-C8ED-9EEDBEABE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5B06D-0628-BE5C-F821-95C482F42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1EAB9-1149-9864-D2F2-5BB319029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11DB9-DADA-A033-9ABA-7216CE39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594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FD050-0993-37E6-1EA2-F24ED2AA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F7335-993A-50E2-D010-FD9DCEEC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0B2AB-F6D4-0666-7D21-77242CA3D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9171D8-5EF2-4897-8171-17F0B4E1E9FD}" type="datetimeFigureOut">
              <a:rPr lang="en-CA" smtClean="0"/>
              <a:t>2025-05-20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4CBCD-75E1-AE3B-E961-945C51B1B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5A069-BD68-4FAB-5099-531F653C3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0B5D5D-C145-416C-8B0D-9994739576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53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swa.ca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info@opswa.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5BB4C0-0440-C0CF-4CE6-23281002E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en-US" sz="6700" b="0" i="0">
                <a:solidFill>
                  <a:schemeClr val="bg1"/>
                </a:solidFill>
                <a:effectLst/>
                <a:latin typeface="Segoe UI Historic" panose="020B0502040204020203" pitchFamily="34" charset="0"/>
              </a:rPr>
              <a:t>A Day in the Life of a PSW</a:t>
            </a:r>
            <a:endParaRPr lang="en-CA" sz="67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48C5E9-24FD-56F0-5965-16098AAB3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>
            <a:normAutofit/>
          </a:bodyPr>
          <a:lstStyle/>
          <a:p>
            <a:pPr algn="l"/>
            <a:r>
              <a:rPr lang="en-CA">
                <a:solidFill>
                  <a:schemeClr val="bg1"/>
                </a:solidFill>
              </a:rPr>
              <a:t>Presented by the Ontario PSW Association</a:t>
            </a:r>
          </a:p>
          <a:p>
            <a:pPr algn="l"/>
            <a:endParaRPr lang="en-CA">
              <a:solidFill>
                <a:schemeClr val="bg1"/>
              </a:solidFill>
            </a:endParaRPr>
          </a:p>
        </p:txBody>
      </p:sp>
      <p:pic>
        <p:nvPicPr>
          <p:cNvPr id="5" name="Picture 4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CE3A58E1-1229-8BA9-07FE-D17736703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3" b="6476"/>
          <a:stretch>
            <a:fillRect/>
          </a:stretch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8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C789F-163A-7EDF-948B-C6DE9B8DE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>
                <a:solidFill>
                  <a:srgbClr val="FFFFFF"/>
                </a:solidFill>
              </a:rPr>
              <a:t>Random Events: What Can Happen and What Does Happen</a:t>
            </a:r>
            <a:endParaRPr lang="en-CA" sz="4800" b="1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2478C-03F0-60CC-202F-59E0AF6F4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Family members visiting residents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Families requesting immediate attention or care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Families interrupting staff duties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Resident death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Communication from hospitals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Staffing shortages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Infectious disease outbreaks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Security breaches or unauthorized individuals on the premises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Fire emergencies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Changes in medications or adverse drug reactions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Admission of new residents</a:t>
            </a:r>
          </a:p>
          <a:p>
            <a:r>
              <a:rPr lang="en-US" sz="1900" dirty="0">
                <a:solidFill>
                  <a:schemeClr val="tx1">
                    <a:alpha val="80000"/>
                  </a:schemeClr>
                </a:solidFill>
              </a:rPr>
              <a:t>Interpersonal conflicts between residents</a:t>
            </a:r>
            <a:endParaRPr lang="en-CA" sz="19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CA" sz="19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CA" sz="19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FB5AFDFF-3897-41A8-D8EC-3543AA54E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566" y="5435916"/>
            <a:ext cx="1952439" cy="195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92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group of people posing for a photo">
            <a:extLst>
              <a:ext uri="{FF2B5EF4-FFF2-40B4-BE49-F238E27FC236}">
                <a16:creationId xmlns:a16="http://schemas.microsoft.com/office/drawing/2014/main" id="{CFF68B45-E2EC-62B5-E52D-63B1E91E8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11" y="456986"/>
            <a:ext cx="4754880" cy="5943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8B5341-6778-18FC-F56A-513D6FCD85F0}"/>
              </a:ext>
            </a:extLst>
          </p:cNvPr>
          <p:cNvSpPr txBox="1"/>
          <p:nvPr/>
        </p:nvSpPr>
        <p:spPr>
          <a:xfrm>
            <a:off x="1606797" y="2204114"/>
            <a:ext cx="35484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solidFill>
                  <a:schemeClr val="bg1"/>
                </a:solidFill>
              </a:rPr>
              <a:t>The Ontario PSW Association</a:t>
            </a:r>
          </a:p>
          <a:p>
            <a:pPr algn="ctr"/>
            <a:endParaRPr lang="en-CA" sz="3200" b="1" dirty="0">
              <a:solidFill>
                <a:schemeClr val="bg1"/>
              </a:solidFill>
            </a:endParaRPr>
          </a:p>
          <a:p>
            <a:pPr algn="ctr"/>
            <a:r>
              <a:rPr lang="en-CA" sz="32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www.opswa.ca</a:t>
            </a:r>
            <a:endParaRPr lang="en-CA" sz="3200" b="1" dirty="0">
              <a:solidFill>
                <a:schemeClr val="bg1"/>
              </a:solidFill>
            </a:endParaRPr>
          </a:p>
          <a:p>
            <a:pPr algn="ctr"/>
            <a:r>
              <a:rPr lang="en-CA" sz="32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info@opswa.ca</a:t>
            </a:r>
            <a:endParaRPr lang="en-CA" sz="3200" b="1" dirty="0">
              <a:solidFill>
                <a:schemeClr val="bg1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40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EB3AF-90BE-F766-B444-A4FFE5C7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CA" sz="4000"/>
              <a:t>The Personal Support Worker (PSW)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4C12-ACC8-1E2B-5E37-BDC17D55B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13" y="2481129"/>
            <a:ext cx="5334197" cy="1920563"/>
          </a:xfrm>
        </p:spPr>
        <p:txBody>
          <a:bodyPr anchor="ctr">
            <a:normAutofit/>
          </a:bodyPr>
          <a:lstStyle/>
          <a:p>
            <a:r>
              <a:rPr lang="en-US" sz="2000" b="0" i="0" dirty="0">
                <a:effectLst/>
                <a:latin typeface="Segoe UI Historic" panose="020B0502040204020203" pitchFamily="34" charset="0"/>
              </a:rPr>
              <a:t>The Personal Support Worker plays a pivotal role in the delivery of health care across all settings and as such a description of a daily routine presents some difficulties.</a:t>
            </a:r>
            <a:endParaRPr lang="en-CA" sz="2000" dirty="0"/>
          </a:p>
        </p:txBody>
      </p:sp>
      <p:pic>
        <p:nvPicPr>
          <p:cNvPr id="5" name="Picture 4" descr="A person holding up a card&#10;&#10;AI-generated content may be incorrect.">
            <a:extLst>
              <a:ext uri="{FF2B5EF4-FFF2-40B4-BE49-F238E27FC236}">
                <a16:creationId xmlns:a16="http://schemas.microsoft.com/office/drawing/2014/main" id="{14EAABFB-8FB9-AD2B-B49B-A6ABED8E9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4044"/>
          <a:stretch>
            <a:fillRect/>
          </a:stretch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43C8D4F2-4F0A-B313-B798-D82F7B0BE6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666" y="5657418"/>
            <a:ext cx="1619157" cy="161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00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F3DE7-1982-0062-7AAA-FE3E65DE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CA" dirty="0"/>
              <a:t>Personal Support Worker &amp; LTC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0D1FF7-6B1B-D511-D6CF-6F773AF21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438919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250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9670C-0242-14BA-67B8-C94C353B8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CA" sz="5600">
                <a:solidFill>
                  <a:srgbClr val="FFFFFF"/>
                </a:solidFill>
              </a:rPr>
              <a:t>Long Term Care in Ontario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10B5-4E21-1232-9677-DD9BEFC68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Daily Life of a PSW in Long-Term Care (LTC)</a:t>
            </a: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>
                    <a:alpha val="80000"/>
                  </a:schemeClr>
                </a:solidFill>
              </a:rPr>
              <a:t>Highly time-sensitive work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>
                    <a:alpha val="80000"/>
                  </a:schemeClr>
                </a:solidFill>
              </a:rPr>
              <a:t>Day typically begins with waking up residents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None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Main Shifts in LTC:</a:t>
            </a: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Morning Shift</a:t>
            </a: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Afternoon Shift</a:t>
            </a: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Overnight Shift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None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Additional Roles/Shifts (varies by facility):</a:t>
            </a:r>
            <a:endParaRPr lang="en-US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Bath Nurse</a:t>
            </a:r>
            <a:r>
              <a:rPr lang="en-US" sz="1900">
                <a:solidFill>
                  <a:schemeClr val="tx1">
                    <a:alpha val="80000"/>
                  </a:schemeClr>
                </a:solidFill>
              </a:rPr>
              <a:t> – Responsible for resident hygiene and bathing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>
                <a:solidFill>
                  <a:schemeClr val="tx1">
                    <a:alpha val="80000"/>
                  </a:schemeClr>
                </a:solidFill>
              </a:rPr>
              <a:t>Float PSW</a:t>
            </a:r>
            <a:r>
              <a:rPr lang="en-US" sz="1900">
                <a:solidFill>
                  <a:schemeClr val="tx1">
                    <a:alpha val="80000"/>
                  </a:schemeClr>
                </a:solidFill>
              </a:rPr>
              <a:t> – Assists where needed throughout different units or tasks</a:t>
            </a:r>
          </a:p>
          <a:p>
            <a:endParaRPr lang="en-CA" sz="19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528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22545-54BD-7061-C6A1-AE0C3C94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/>
              <a:t>Morning Shift – Early/mid Morning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86C16-3DF8-C525-F774-9B223022C5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dirty="0"/>
              <a:t>Morning Shift Routine – PSW Duties </a:t>
            </a:r>
          </a:p>
          <a:p>
            <a:r>
              <a:rPr lang="en-US" sz="2800" dirty="0"/>
              <a:t>Arrive at least 30 minutes before shift begins</a:t>
            </a:r>
          </a:p>
          <a:p>
            <a:r>
              <a:rPr lang="en-US" sz="2800" dirty="0"/>
              <a:t>Shift debrief with overnight staff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Morning Resident Care:</a:t>
            </a:r>
          </a:p>
          <a:p>
            <a:r>
              <a:rPr lang="en-US" sz="2800" dirty="0"/>
              <a:t>Wake up residents and assist with the morning routine</a:t>
            </a:r>
          </a:p>
          <a:p>
            <a:r>
              <a:rPr lang="en-US" sz="2800" dirty="0"/>
              <a:t>Help dress</a:t>
            </a:r>
          </a:p>
          <a:p>
            <a:r>
              <a:rPr lang="en-US" sz="2800" dirty="0"/>
              <a:t>Assist with toileting</a:t>
            </a:r>
          </a:p>
          <a:p>
            <a:r>
              <a:rPr lang="en-US" sz="2800" dirty="0"/>
              <a:t>Change incontinence products</a:t>
            </a:r>
          </a:p>
          <a:p>
            <a:r>
              <a:rPr lang="en-US" sz="2800" dirty="0"/>
              <a:t>Wash face, underarms, and peri area</a:t>
            </a:r>
          </a:p>
          <a:p>
            <a:r>
              <a:rPr lang="en-US" sz="2800" dirty="0"/>
              <a:t>Brush teeth or clean dentures</a:t>
            </a:r>
          </a:p>
          <a:p>
            <a:r>
              <a:rPr lang="en-US" sz="2800" dirty="0"/>
              <a:t>Apply body lotion</a:t>
            </a:r>
          </a:p>
          <a:p>
            <a:r>
              <a:rPr lang="en-US" sz="2800" dirty="0"/>
              <a:t>Brush hair</a:t>
            </a:r>
          </a:p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868F3-C137-2115-F9B8-748E45FD1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b="1"/>
              <a:t>Additional Duties:</a:t>
            </a:r>
          </a:p>
          <a:p>
            <a:r>
              <a:rPr lang="en-US" sz="2800"/>
              <a:t>Assist fellow PSWs with lifts and transfers</a:t>
            </a:r>
          </a:p>
          <a:p>
            <a:r>
              <a:rPr lang="en-US" sz="2800"/>
              <a:t>Load residents into the dining room</a:t>
            </a:r>
          </a:p>
          <a:p>
            <a:r>
              <a:rPr lang="en-US" sz="2800"/>
              <a:t>Assist with feeding residents who need help</a:t>
            </a:r>
          </a:p>
          <a:p>
            <a:r>
              <a:rPr lang="en-US" sz="2800"/>
              <a:t>Return residents to their rooms after meals</a:t>
            </a:r>
          </a:p>
          <a:p>
            <a:r>
              <a:rPr lang="en-US" sz="2800"/>
              <a:t>Toilet if needed</a:t>
            </a:r>
          </a:p>
          <a:p>
            <a:r>
              <a:rPr lang="en-US" sz="2800"/>
              <a:t>Shower residents on the designated list for the day</a:t>
            </a:r>
            <a:endParaRPr lang="en-CA" sz="2800"/>
          </a:p>
          <a:p>
            <a:endParaRPr lang="en-CA" dirty="0"/>
          </a:p>
        </p:txBody>
      </p:sp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B95B639D-C32E-DE95-00D5-BCFF0B4A3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231" y="5228331"/>
            <a:ext cx="2167138" cy="216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8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2CEA05-2BC2-60B8-E1D4-7B483D2F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en-CA" sz="4000" b="1" u="sng" dirty="0"/>
              <a:t>Morning shift – late morning/early afternoon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4E6F2-2CD2-649F-7636-67BF43BBE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40090"/>
            <a:ext cx="5158427" cy="4388996"/>
          </a:xfrm>
        </p:spPr>
        <p:txBody>
          <a:bodyPr>
            <a:normAutofit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Snack cart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 Comes around late morning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Restock personal care carts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Replenish required briefs and peri cloths in each resident’s room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Documentation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Fill out daily care reports for each resident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Resident support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Assist residents who want to attend events in the common area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Prepare for lunch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Get residents ready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Bring all residents to the dining room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Assist with feeding as needed</a:t>
            </a:r>
          </a:p>
          <a:p>
            <a:endParaRPr lang="en-CA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BA685-7D61-7A73-A59D-BB537191B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9154" y="1740090"/>
            <a:ext cx="5164645" cy="4388996"/>
          </a:xfrm>
        </p:spPr>
        <p:txBody>
          <a:bodyPr>
            <a:normAutofit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Post-lunch care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Take residents back to their rooms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Transfer them to bed or toilet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Perform personal care tasks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Final documentation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Complete daily care reports for each resident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Shift handoff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Debrief with Afternoon Shift staff</a:t>
            </a:r>
          </a:p>
          <a:p>
            <a:endParaRPr lang="en-CA" sz="2000" dirty="0"/>
          </a:p>
        </p:txBody>
      </p:sp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AA7E6434-2C6C-AF60-DC26-CBD3E1625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021" y="5200495"/>
            <a:ext cx="2303556" cy="23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6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8135-DCB6-EB3D-796E-1406075F6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/>
              <a:t>Afternoon – early evening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BA5F7-326F-BB05-BF72-DD3A8679C0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/>
              <a:t>Ensure all residents have the required incontinence products/pre-clothes</a:t>
            </a:r>
          </a:p>
          <a:p>
            <a:r>
              <a:rPr lang="en-US"/>
              <a:t>Take the snack cart around to all residents</a:t>
            </a:r>
          </a:p>
          <a:p>
            <a:r>
              <a:rPr lang="en-US"/>
              <a:t>Assist residents with toileting and transfers</a:t>
            </a:r>
          </a:p>
          <a:p>
            <a:r>
              <a:rPr lang="en-US"/>
              <a:t>Escort residents to events or back to their rooms afterward</a:t>
            </a:r>
          </a:p>
          <a:p>
            <a:r>
              <a:rPr lang="en-US"/>
              <a:t>Begin preparing residents for dinner</a:t>
            </a:r>
          </a:p>
          <a:p>
            <a:r>
              <a:rPr lang="en-US"/>
              <a:t>Assist residents to the dining room</a:t>
            </a:r>
          </a:p>
          <a:p>
            <a:r>
              <a:rPr lang="en-US"/>
              <a:t>Help feed residents as needed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FDEB0-B499-83A6-7BAB-FF99C5F287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/>
              <a:t>Return residents to their rooms.</a:t>
            </a:r>
          </a:p>
          <a:p>
            <a:r>
              <a:rPr lang="en-US"/>
              <a:t>Escort interested residents to event in common area.</a:t>
            </a:r>
          </a:p>
          <a:p>
            <a:r>
              <a:rPr lang="en-US"/>
              <a:t>Begin bedtime preparations.</a:t>
            </a:r>
          </a:p>
          <a:p>
            <a:r>
              <a:rPr lang="en-US"/>
              <a:t>Shower residents on your list.Put residents to bed, one at a time.</a:t>
            </a:r>
          </a:p>
          <a:p>
            <a:r>
              <a:rPr lang="en-US"/>
              <a:t>Assist coworkers with lifts/transfers.</a:t>
            </a:r>
          </a:p>
          <a:p>
            <a:r>
              <a:rPr lang="en-US"/>
              <a:t>Complete daily care documentation.</a:t>
            </a:r>
          </a:p>
          <a:p>
            <a:r>
              <a:rPr lang="en-US"/>
              <a:t>Complete secondary checks and brief changes</a:t>
            </a:r>
          </a:p>
          <a:p>
            <a:r>
              <a:rPr lang="en-US"/>
              <a:t>Restock personal care carts.</a:t>
            </a:r>
          </a:p>
          <a:p>
            <a:r>
              <a:rPr lang="en-US"/>
              <a:t>Stock resident rooms with briefs and peri cloths.</a:t>
            </a:r>
          </a:p>
          <a:p>
            <a:r>
              <a:rPr lang="en-US"/>
              <a:t>Retrieve residents from common area and assist to bed.</a:t>
            </a:r>
          </a:p>
          <a:p>
            <a:r>
              <a:rPr lang="en-US"/>
              <a:t>End-of-shift report and debrief with overnight staff.</a:t>
            </a:r>
            <a:endParaRPr lang="en-CA" dirty="0"/>
          </a:p>
        </p:txBody>
      </p:sp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09DF9AE7-8410-340F-6742-DACC40CEA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257" y="5347093"/>
            <a:ext cx="2084114" cy="208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5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C6E931-C66C-04AC-16D4-FB2E6EFF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CA" sz="5600">
                <a:solidFill>
                  <a:srgbClr val="FFFFFF"/>
                </a:solidFill>
              </a:rPr>
              <a:t>Overnight Shift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3E7E1-A527-BC2B-1C59-F57490458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Do rounds in each resident’s room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Answer call bells as needed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Reposition residents every 2 hours (Q2H)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Help residents who wander or experience sundowning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Restock carts and the utility closet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Complete daily care reports(In some homes). 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Fold and put away laundry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Clean 5 or 6 wheelchairs nightly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Early rising residents – help get them ready for the day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Debrief with morning staff</a:t>
            </a:r>
            <a:endParaRPr lang="en-CA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4C01A0D8-56DF-F444-3801-7B3A42D58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778" y="5323491"/>
            <a:ext cx="2064864" cy="206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9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FF3AA4-350A-0E17-792D-4C36D7DF5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The Other Side of PSW Duty</a:t>
            </a:r>
            <a:endParaRPr lang="en-CA" sz="540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7069C-0466-375C-672A-241746BE3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1900"/>
              <a:t>The majority of PSWs are women, often single mothers aged 30 and older.</a:t>
            </a:r>
          </a:p>
          <a:p>
            <a:r>
              <a:rPr lang="en-US" sz="1900"/>
              <a:t>Many PSWs are employed in multiple part-time roles to earn a livable income.</a:t>
            </a:r>
          </a:p>
          <a:p>
            <a:r>
              <a:rPr lang="en-US" sz="1900"/>
              <a:t>PSWs report working short-staffed in 91% of their shifts.</a:t>
            </a:r>
          </a:p>
          <a:p>
            <a:r>
              <a:rPr lang="en-US" sz="1900"/>
              <a:t>The profession experiences a high rate of physical and emotional burnout.</a:t>
            </a:r>
          </a:p>
          <a:p>
            <a:r>
              <a:rPr lang="en-US" sz="1900"/>
              <a:t>PSWs often face competition from agency staff, who may not be held to the same training or qualification standards.</a:t>
            </a:r>
          </a:p>
          <a:p>
            <a:r>
              <a:rPr lang="en-US" sz="1900"/>
              <a:t>Inconsistent staffing and pay disparities between agency and in-house workers contribute to job dissatisfaction and retention challenges.</a:t>
            </a:r>
            <a:endParaRPr lang="en-CA" sz="1900"/>
          </a:p>
        </p:txBody>
      </p:sp>
      <p:pic>
        <p:nvPicPr>
          <p:cNvPr id="5" name="Picture 4" descr="A group of people wearing face masks and holding up their fingers&#10;&#10;AI-generated content may be incorrect.">
            <a:extLst>
              <a:ext uri="{FF2B5EF4-FFF2-40B4-BE49-F238E27FC236}">
                <a16:creationId xmlns:a16="http://schemas.microsoft.com/office/drawing/2014/main" id="{E2A6ECBE-35CC-E417-7CCF-9E8DA95BC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>
            <a:fillRect/>
          </a:stretch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pic>
        <p:nvPicPr>
          <p:cNvPr id="7" name="Picture 6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7B24D6D5-1295-FDF4-E66B-A363DDC2A9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8593" y="5567313"/>
            <a:ext cx="1662171" cy="166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0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775</Words>
  <Application>Microsoft Macintosh PowerPoint</Application>
  <PresentationFormat>Widescreen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Segoe UI Historic</vt:lpstr>
      <vt:lpstr>Office Theme</vt:lpstr>
      <vt:lpstr>A Day in the Life of a PSW</vt:lpstr>
      <vt:lpstr>The Personal Support Worker (PSW)</vt:lpstr>
      <vt:lpstr>Personal Support Worker &amp; LTC</vt:lpstr>
      <vt:lpstr>Long Term Care in Ontario</vt:lpstr>
      <vt:lpstr>Morning Shift – Early/mid Morning</vt:lpstr>
      <vt:lpstr>Morning shift – late morning/early afternoon</vt:lpstr>
      <vt:lpstr>Afternoon – early evening shift</vt:lpstr>
      <vt:lpstr>Overnight Shift</vt:lpstr>
      <vt:lpstr>The Other Side of PSW Duty</vt:lpstr>
      <vt:lpstr>Random Events: What Can Happen and What Does Happen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Miranda Ferrier</dc:creator>
  <cp:lastModifiedBy>Carol Dueck</cp:lastModifiedBy>
  <cp:revision>3</cp:revision>
  <dcterms:created xsi:type="dcterms:W3CDTF">2025-05-19T16:17:15Z</dcterms:created>
  <dcterms:modified xsi:type="dcterms:W3CDTF">2025-05-20T13:15:32Z</dcterms:modified>
</cp:coreProperties>
</file>